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4"></Relationship><Relationship Target="docProps/core.xml" Type="http://schemas.openxmlformats.org/package/2006/relationships/metadata/core-properties" Id="rId5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47"/>
  </p:notesMasterIdLst>
  <p:sldIdLst>
    <p:sldId id="256" r:id="rId2"/>
    <p:sldId id="262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312" r:id="rId14"/>
    <p:sldId id="285" r:id="rId15"/>
    <p:sldId id="286" r:id="rId16"/>
    <p:sldId id="287" r:id="rId17"/>
    <p:sldId id="288" r:id="rId18"/>
    <p:sldId id="311" r:id="rId19"/>
    <p:sldId id="289" r:id="rId20"/>
    <p:sldId id="290" r:id="rId21"/>
    <p:sldId id="278" r:id="rId22"/>
    <p:sldId id="280" r:id="rId23"/>
    <p:sldId id="281" r:id="rId24"/>
    <p:sldId id="282" r:id="rId25"/>
    <p:sldId id="283" r:id="rId26"/>
    <p:sldId id="291" r:id="rId27"/>
    <p:sldId id="292" r:id="rId28"/>
    <p:sldId id="313" r:id="rId29"/>
    <p:sldId id="293" r:id="rId30"/>
    <p:sldId id="294" r:id="rId31"/>
    <p:sldId id="295" r:id="rId32"/>
    <p:sldId id="296" r:id="rId33"/>
    <p:sldId id="297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264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75B5BE-0A46-4219-9DFB-51D843B93573}">
  <a:tblStyle styleId="{5C75B5BE-0A46-4219-9DFB-51D843B935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7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?><Relationships xmlns="http://schemas.openxmlformats.org/package/2006/relationships"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slides/slide25.xml" Type="http://schemas.openxmlformats.org/officeDocument/2006/relationships/slide" Id="rId26"></Relationship><Relationship Target="slides/slide38.xml" Type="http://schemas.openxmlformats.org/officeDocument/2006/relationships/slide" Id="rId39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33.xml" Type="http://schemas.openxmlformats.org/officeDocument/2006/relationships/slide" Id="rId34"></Relationship><Relationship Target="slides/slide41.xml" Type="http://schemas.openxmlformats.org/officeDocument/2006/relationships/slide" Id="rId42"></Relationship><Relationship Target="notesMasters/notesMaster1.xml" Type="http://schemas.openxmlformats.org/officeDocument/2006/relationships/notesMaster" Id="rId47"></Relationship><Relationship Target="theme/theme1.xml" Type="http://schemas.openxmlformats.org/officeDocument/2006/relationships/theme" Id="rId50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32.xml" Type="http://schemas.openxmlformats.org/officeDocument/2006/relationships/slide" Id="rId33"></Relationship><Relationship Target="slides/slide37.xml" Type="http://schemas.openxmlformats.org/officeDocument/2006/relationships/slide" Id="rId38"></Relationship><Relationship Target="slides/slide45.xml" Type="http://schemas.openxmlformats.org/officeDocument/2006/relationships/slide" Id="rId46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slides/slide28.xml" Type="http://schemas.openxmlformats.org/officeDocument/2006/relationships/slide" Id="rId29"></Relationship><Relationship Target="slides/slide40.xml" Type="http://schemas.openxmlformats.org/officeDocument/2006/relationships/slide" Id="rId41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slides/slide31.xml" Type="http://schemas.openxmlformats.org/officeDocument/2006/relationships/slide" Id="rId32"></Relationship><Relationship Target="slides/slide36.xml" Type="http://schemas.openxmlformats.org/officeDocument/2006/relationships/slide" Id="rId37"></Relationship><Relationship Target="slides/slide39.xml" Type="http://schemas.openxmlformats.org/officeDocument/2006/relationships/slide" Id="rId40"></Relationship><Relationship Target="slides/slide44.xml" Type="http://schemas.openxmlformats.org/officeDocument/2006/relationships/slide" Id="rId45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slides/slide27.xml" Type="http://schemas.openxmlformats.org/officeDocument/2006/relationships/slide" Id="rId28"></Relationship><Relationship Target="slides/slide35.xml" Type="http://schemas.openxmlformats.org/officeDocument/2006/relationships/slide" Id="rId36"></Relationship><Relationship Target="viewProps.xml" Type="http://schemas.openxmlformats.org/officeDocument/2006/relationships/viewProps" Id="rId49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slides/slide30.xml" Type="http://schemas.openxmlformats.org/officeDocument/2006/relationships/slide" Id="rId31"></Relationship><Relationship Target="slides/slide43.xml" Type="http://schemas.openxmlformats.org/officeDocument/2006/relationships/slide" Id="rId44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slides/slide26.xml" Type="http://schemas.openxmlformats.org/officeDocument/2006/relationships/slide" Id="rId27"></Relationship><Relationship Target="slides/slide29.xml" Type="http://schemas.openxmlformats.org/officeDocument/2006/relationships/slide" Id="rId30"></Relationship><Relationship Target="slides/slide34.xml" Type="http://schemas.openxmlformats.org/officeDocument/2006/relationships/slide" Id="rId35"></Relationship><Relationship Target="slides/slide42.xml" Type="http://schemas.openxmlformats.org/officeDocument/2006/relationships/slide" Id="rId43"></Relationship><Relationship Target="presProps.xml" Type="http://schemas.openxmlformats.org/officeDocument/2006/relationships/presProps" Id="rId48"></Relationship><Relationship Target="slides/slide7.xml" Type="http://schemas.openxmlformats.org/officeDocument/2006/relationships/slide" Id="rId8"></Relationship><Relationship Target="tableStyles.xml" Type="http://schemas.openxmlformats.org/officeDocument/2006/relationships/tableStyles" Id="rId51"></Relationship></Relationships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49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1947cb39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1947cb39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592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6e9df215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716e9df215_1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716e9df215_1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7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1947cb39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1947cb39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674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6e9df215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716e9df215_1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g716e9df215_1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x-non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73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31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222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6747234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media/image2.pn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png" Type="http://schemas.openxmlformats.org/officeDocument/2006/relationships/image" Id="rId5"></Relationship><Relationship Target="../media/image3.png" Type="http://schemas.openxmlformats.org/officeDocument/2006/relationships/image" Id="rId4"></Relationship></Relationships>
</file>

<file path=ppt/slideLayouts/_rels/slideLayout10.xml.rels><?xml version="1.0" encoding="UTF-8" ?><Relationships xmlns="http://schemas.openxmlformats.org/package/2006/relationships"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1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media/image2.pn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3.png" Type="http://schemas.openxmlformats.org/officeDocument/2006/relationships/image" Id="rId4"></Relationship></Relationships>
</file>

<file path=ppt/slideLayouts/_rels/slideLayout5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media/image2.pn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567898" y="2176816"/>
            <a:ext cx="6477616" cy="913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3823854" y="1373627"/>
            <a:ext cx="4413400" cy="80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 rot="-5400000">
            <a:off x="8160043" y="1562852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1567898" y="3742238"/>
            <a:ext cx="379923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923899" y="2268944"/>
            <a:ext cx="5862637" cy="8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140" y="664666"/>
            <a:ext cx="6862633" cy="2093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1523125" y="3314828"/>
            <a:ext cx="4808451" cy="4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312668" y="4611422"/>
            <a:ext cx="3824287" cy="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1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8" name="Google Shape;118;p11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9" name="Google Shape;119;p11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1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" name="Google Shape;126;p12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28" name="Google Shape;128;p12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" name="Google Shape;129;p12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4706815" y="1369219"/>
            <a:ext cx="3808535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36" name="Google Shape;136;p1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7" name="Google Shape;137;p1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p13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>
            <a:spLocks noGrp="1"/>
          </p:cNvSpPr>
          <p:nvPr>
            <p:ph type="pic" idx="2"/>
          </p:nvPr>
        </p:nvSpPr>
        <p:spPr>
          <a:xfrm>
            <a:off x="743211" y="115632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-1785936" y="118821"/>
            <a:ext cx="10909092" cy="4905858"/>
            <a:chOff x="-2455150" y="146499"/>
            <a:chExt cx="14545456" cy="6541143"/>
          </a:xfrm>
        </p:grpSpPr>
        <p:sp>
          <p:nvSpPr>
            <p:cNvPr id="147" name="Google Shape;147;p14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14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49" name="Google Shape;149;p14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1" name="Google Shape;151;p14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14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0095" y="496283"/>
            <a:ext cx="8215312" cy="51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marL="914400" lvl="1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4pPr>
            <a:lvl5pPr marL="2286000" lvl="4" indent="-4572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/>
          </p:nvPr>
        </p:nvSpPr>
        <p:spPr>
          <a:xfrm>
            <a:off x="5484019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5"/>
          <p:cNvSpPr>
            <a:spLocks noGrp="1"/>
          </p:cNvSpPr>
          <p:nvPr>
            <p:ph type="pic" idx="2"/>
          </p:nvPr>
        </p:nvSpPr>
        <p:spPr>
          <a:xfrm>
            <a:off x="636887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8115486" y="4716738"/>
            <a:ext cx="7746405" cy="125623"/>
            <a:chOff x="10668248" y="5893696"/>
            <a:chExt cx="10328540" cy="167498"/>
          </a:xfrm>
        </p:grpSpPr>
        <p:cxnSp>
          <p:nvCxnSpPr>
            <p:cNvPr id="159" name="Google Shape;159;p15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15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5"/>
          <p:cNvGrpSpPr/>
          <p:nvPr/>
        </p:nvGrpSpPr>
        <p:grpSpPr>
          <a:xfrm>
            <a:off x="269040" y="50261"/>
            <a:ext cx="2934932" cy="379745"/>
            <a:chOff x="358720" y="6187719"/>
            <a:chExt cx="3913243" cy="506326"/>
          </a:xfrm>
        </p:grpSpPr>
        <p:cxnSp>
          <p:nvCxnSpPr>
            <p:cNvPr id="162" name="Google Shape;162;p1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3" name="Google Shape;163;p1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5484019" y="1656641"/>
            <a:ext cx="2949178" cy="273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6" name="Google Shape;166;p15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8764254" y="0"/>
            <a:ext cx="3797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>
            <a:spLocks noGrp="1"/>
          </p:cNvSpPr>
          <p:nvPr>
            <p:ph type="pic" idx="2"/>
          </p:nvPr>
        </p:nvSpPr>
        <p:spPr>
          <a:xfrm>
            <a:off x="762000" y="579365"/>
            <a:ext cx="7692184" cy="33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ctrTitle"/>
          </p:nvPr>
        </p:nvSpPr>
        <p:spPr>
          <a:xfrm>
            <a:off x="328176" y="4157653"/>
            <a:ext cx="8564078" cy="7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6"/>
          <p:cNvGrpSpPr/>
          <p:nvPr/>
        </p:nvGrpSpPr>
        <p:grpSpPr>
          <a:xfrm>
            <a:off x="648784" y="267702"/>
            <a:ext cx="8266616" cy="379745"/>
            <a:chOff x="865046" y="356936"/>
            <a:chExt cx="11022154" cy="506326"/>
          </a:xfrm>
        </p:grpSpPr>
        <p:cxnSp>
          <p:nvCxnSpPr>
            <p:cNvPr id="171" name="Google Shape;171;p16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2" name="Google Shape;172;p16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6"/>
          <p:cNvSpPr/>
          <p:nvPr/>
        </p:nvSpPr>
        <p:spPr>
          <a:xfrm rot="10800000">
            <a:off x="8836143" y="367123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807259" y="1318167"/>
            <a:ext cx="7529483" cy="253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7"/>
          <p:cNvCxnSpPr/>
          <p:nvPr/>
        </p:nvCxnSpPr>
        <p:spPr>
          <a:xfrm>
            <a:off x="648784" y="399193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7"/>
          <p:cNvSpPr/>
          <p:nvPr/>
        </p:nvSpPr>
        <p:spPr>
          <a:xfrm rot="-5400000">
            <a:off x="269040" y="214122"/>
            <a:ext cx="379745" cy="379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585973" y="341182"/>
            <a:ext cx="125623" cy="125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377851" y="1243121"/>
            <a:ext cx="6388298" cy="260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80" name="Google Shape;180;p17"/>
          <p:cNvCxnSpPr/>
          <p:nvPr/>
        </p:nvCxnSpPr>
        <p:spPr>
          <a:xfrm>
            <a:off x="594745" y="41300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17"/>
          <p:cNvSpPr/>
          <p:nvPr/>
        </p:nvSpPr>
        <p:spPr>
          <a:xfrm rot="10800000">
            <a:off x="8179182" y="1714666"/>
            <a:ext cx="315118" cy="3151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7"/>
          <p:cNvCxnSpPr/>
          <p:nvPr/>
        </p:nvCxnSpPr>
        <p:spPr>
          <a:xfrm>
            <a:off x="306371" y="4689730"/>
            <a:ext cx="2111604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7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Calibri"/>
              <a:buNone/>
              <a:defRPr sz="4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7" name="Google Shape;187;p18"/>
          <p:cNvCxnSpPr/>
          <p:nvPr/>
        </p:nvCxnSpPr>
        <p:spPr>
          <a:xfrm>
            <a:off x="-656248" y="4822181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8" name="Google Shape;188;p18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89" name="Google Shape;189;p1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0" name="Google Shape;190;p1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5764490" y="4808041"/>
            <a:ext cx="3379510" cy="361003"/>
            <a:chOff x="5231876" y="2677211"/>
            <a:chExt cx="4506014" cy="481337"/>
          </a:xfrm>
        </p:grpSpPr>
        <p:sp>
          <p:nvSpPr>
            <p:cNvPr id="193" name="Google Shape;193;p18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>
            <a:spLocks noGrp="1"/>
          </p:cNvSpPr>
          <p:nvPr>
            <p:ph type="pic" idx="2"/>
          </p:nvPr>
        </p:nvSpPr>
        <p:spPr>
          <a:xfrm>
            <a:off x="540776" y="676319"/>
            <a:ext cx="7939985" cy="426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97" name="Google Shape;197;p19"/>
          <p:cNvGrpSpPr/>
          <p:nvPr/>
        </p:nvGrpSpPr>
        <p:grpSpPr>
          <a:xfrm>
            <a:off x="585973" y="267702"/>
            <a:ext cx="8329427" cy="379745"/>
            <a:chOff x="781297" y="356936"/>
            <a:chExt cx="11105903" cy="506326"/>
          </a:xfrm>
        </p:grpSpPr>
        <p:cxnSp>
          <p:nvCxnSpPr>
            <p:cNvPr id="198" name="Google Shape;198;p1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9" name="Google Shape;199;p1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9"/>
          <p:cNvGrpSpPr/>
          <p:nvPr/>
        </p:nvGrpSpPr>
        <p:grpSpPr>
          <a:xfrm>
            <a:off x="-6117147" y="4531571"/>
            <a:ext cx="7746405" cy="125623"/>
            <a:chOff x="10668248" y="5893696"/>
            <a:chExt cx="10328540" cy="167498"/>
          </a:xfrm>
        </p:grpSpPr>
        <p:cxnSp>
          <p:nvCxnSpPr>
            <p:cNvPr id="202" name="Google Shape;202;p19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3" name="Google Shape;203;p19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9"/>
          <p:cNvSpPr/>
          <p:nvPr/>
        </p:nvSpPr>
        <p:spPr>
          <a:xfrm rot="10800000">
            <a:off x="8635094" y="541004"/>
            <a:ext cx="176789" cy="176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522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9144000" cy="1228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3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27" name="Google Shape;27;p3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8" name="Google Shape;28;p3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53729" y="1446610"/>
            <a:ext cx="7179469" cy="288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-5400000">
            <a:off x="8499585" y="626399"/>
            <a:ext cx="132436" cy="132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" name="Google Shape;38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10800000">
            <a:off x="6132797" y="79679"/>
            <a:ext cx="2934932" cy="379745"/>
            <a:chOff x="358720" y="6187719"/>
            <a:chExt cx="3913243" cy="506326"/>
          </a:xfrm>
        </p:grpSpPr>
        <p:cxnSp>
          <p:nvCxnSpPr>
            <p:cNvPr id="41" name="Google Shape;41;p4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2" name="Google Shape;42;p4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5515924" y="1519880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9710436" y="-2976955"/>
            <a:ext cx="3784257" cy="377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5367129" y="122996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"/>
          <p:cNvSpPr/>
          <p:nvPr/>
        </p:nvSpPr>
        <p:spPr>
          <a:xfrm rot="-5400000">
            <a:off x="5790916" y="1152756"/>
            <a:ext cx="154422" cy="1544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" name="Google Shape;50;p5"/>
          <p:cNvCxnSpPr/>
          <p:nvPr/>
        </p:nvCxnSpPr>
        <p:spPr>
          <a:xfrm>
            <a:off x="3069950" y="3738734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5"/>
          <p:cNvCxnSpPr/>
          <p:nvPr/>
        </p:nvCxnSpPr>
        <p:spPr>
          <a:xfrm>
            <a:off x="3069950" y="1526987"/>
            <a:ext cx="300410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5"/>
          <p:cNvSpPr txBox="1"/>
          <p:nvPr/>
        </p:nvSpPr>
        <p:spPr>
          <a:xfrm>
            <a:off x="1657992" y="1835444"/>
            <a:ext cx="5828017" cy="147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8975" tIns="188975" rIns="188975" bIns="188975" anchor="ctr" anchorCtr="0">
            <a:no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x-none"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x-none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019675" y="3621625"/>
            <a:ext cx="257175" cy="257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823506" y="1778294"/>
            <a:ext cx="114300" cy="11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7428858" y="3004408"/>
            <a:ext cx="114300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 txBox="1"/>
          <p:nvPr/>
        </p:nvSpPr>
        <p:spPr>
          <a:xfrm>
            <a:off x="2902782" y="4818545"/>
            <a:ext cx="3338436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2503183" y="484931"/>
            <a:ext cx="4104977" cy="4104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2215456" y="2584801"/>
            <a:ext cx="4713089" cy="92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6"/>
          <p:cNvGrpSpPr/>
          <p:nvPr/>
        </p:nvGrpSpPr>
        <p:grpSpPr>
          <a:xfrm>
            <a:off x="6965731" y="4254000"/>
            <a:ext cx="2934932" cy="379745"/>
            <a:chOff x="358720" y="285496"/>
            <a:chExt cx="3913243" cy="506326"/>
          </a:xfrm>
        </p:grpSpPr>
        <p:cxnSp>
          <p:nvCxnSpPr>
            <p:cNvPr id="65" name="Google Shape;65;p6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" name="Google Shape;66;p6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2864755" y="1332003"/>
            <a:ext cx="3414489" cy="1651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6"/>
          <p:cNvCxnSpPr/>
          <p:nvPr/>
        </p:nvCxnSpPr>
        <p:spPr>
          <a:xfrm>
            <a:off x="1782790" y="4633745"/>
            <a:ext cx="103941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0" name="Google Shape;70;p6"/>
          <p:cNvGrpSpPr/>
          <p:nvPr/>
        </p:nvGrpSpPr>
        <p:grpSpPr>
          <a:xfrm rot="10800000">
            <a:off x="8611615" y="105186"/>
            <a:ext cx="452027" cy="432994"/>
            <a:chOff x="781297" y="5586292"/>
            <a:chExt cx="602703" cy="577326"/>
          </a:xfrm>
        </p:grpSpPr>
        <p:sp>
          <p:nvSpPr>
            <p:cNvPr id="71" name="Google Shape;71;p6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" name="Google Shape;73;p6"/>
          <p:cNvCxnSpPr/>
          <p:nvPr/>
        </p:nvCxnSpPr>
        <p:spPr>
          <a:xfrm>
            <a:off x="-509047" y="4842311"/>
            <a:ext cx="2591525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2823567" y="2778505"/>
            <a:ext cx="3496865" cy="61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83130" y="83129"/>
            <a:ext cx="1147573" cy="1144447"/>
            <a:chOff x="8374611" y="4283110"/>
            <a:chExt cx="2300578" cy="2294314"/>
          </a:xfrm>
        </p:grpSpPr>
        <p:pic>
          <p:nvPicPr>
            <p:cNvPr id="76" name="Google Shape;76;p6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x-none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629841" y="1306259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4629150" y="1306259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" name="Google Shape;84;p7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רגול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8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8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90" name="Google Shape;90;p8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8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7004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12857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4700953" y="1369219"/>
            <a:ext cx="381439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55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102" name="Google Shape;102;p9"/>
          <p:cNvGrpSpPr/>
          <p:nvPr/>
        </p:nvGrpSpPr>
        <p:grpSpPr>
          <a:xfrm>
            <a:off x="676968" y="136179"/>
            <a:ext cx="8266616" cy="379745"/>
            <a:chOff x="865046" y="356936"/>
            <a:chExt cx="11022154" cy="506326"/>
          </a:xfrm>
        </p:grpSpPr>
        <p:cxnSp>
          <p:nvCxnSpPr>
            <p:cNvPr id="103" name="Google Shape;103;p9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4" name="Google Shape;104;p9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10800000">
            <a:off x="8864326" y="235600"/>
            <a:ext cx="158516" cy="15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תרון">
  <p:cSld name="פתרון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6819500" y="264242"/>
            <a:ext cx="2555188" cy="96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 rot="-5400000">
            <a:off x="6742289" y="187031"/>
            <a:ext cx="154422" cy="154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10"/>
          <p:cNvGrpSpPr/>
          <p:nvPr/>
        </p:nvGrpSpPr>
        <p:grpSpPr>
          <a:xfrm>
            <a:off x="269040" y="4640789"/>
            <a:ext cx="2934932" cy="379745"/>
            <a:chOff x="358720" y="6187719"/>
            <a:chExt cx="3913243" cy="506326"/>
          </a:xfrm>
        </p:grpSpPr>
        <p:cxnSp>
          <p:nvCxnSpPr>
            <p:cNvPr id="110" name="Google Shape;110;p10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1" name="Google Shape;111;p10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648784" y="1369219"/>
            <a:ext cx="38660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2"/>
          </p:nvPr>
        </p:nvSpPr>
        <p:spPr>
          <a:xfrm>
            <a:off x="4695091" y="1369219"/>
            <a:ext cx="3820258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slideLayouts/slideLayout13.xml" Type="http://schemas.openxmlformats.org/officeDocument/2006/relationships/slideLayout" Id="rId13"></Relationship><Relationship Target="../slideLayouts/slideLayout18.xml" Type="http://schemas.openxmlformats.org/officeDocument/2006/relationships/slideLayout" Id="rId18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17.xml" Type="http://schemas.openxmlformats.org/officeDocument/2006/relationships/slideLayout" Id="rId17"></Relationship><Relationship Target="../slideLayouts/slideLayout2.xml" Type="http://schemas.openxmlformats.org/officeDocument/2006/relationships/slideLayout" Id="rId2"></Relationship><Relationship Target="../slideLayouts/slideLayout16.xml" Type="http://schemas.openxmlformats.org/officeDocument/2006/relationships/slideLayout" Id="rId16"></Relationship><Relationship Target="../theme/theme1.xml" Type="http://schemas.openxmlformats.org/officeDocument/2006/relationships/theme" Id="rId20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5.xml" Type="http://schemas.openxmlformats.org/officeDocument/2006/relationships/slideLayout" Id="rId15"></Relationship><Relationship Target="../slideLayouts/slideLayout10.xml" Type="http://schemas.openxmlformats.org/officeDocument/2006/relationships/slideLayout" Id="rId10"></Relationship><Relationship Target="../slideLayouts/slideLayout19.xml" Type="http://schemas.openxmlformats.org/officeDocument/2006/relationships/slideLayout" Id="rId19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Relationship Target="../slideLayouts/slideLayout14.xml" Type="http://schemas.openxmlformats.org/officeDocument/2006/relationships/slideLayout" Id="rId1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312">
          <p15:clr>
            <a:srgbClr val="F26B43"/>
          </p15:clr>
        </p15:guide>
        <p15:guide id="2" orient="horz" pos="565">
          <p15:clr>
            <a:srgbClr val="F26B43"/>
          </p15:clr>
        </p15:guide>
      </p15:sldGuideLst>
    </p:ext>
  </p:extLst>
</p:sldMaster>
</file>

<file path=ppt/slides/_rels/slide1.xml.rels><?xml version="1.0" encoding="UTF-8" ?><Relationships xmlns="http://schemas.openxmlformats.org/package/2006/relationships"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15.jpe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media/image18.png" Type="http://schemas.openxmlformats.org/officeDocument/2006/relationships/image" Id="rId3"></Relationship><Relationship Target="../media/image17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media/image19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media/image20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media/image21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29.png" Type="http://schemas.openxmlformats.org/officeDocument/2006/relationships/image" Id="rId3"></Relationship><Relationship Target="../slideLayouts/slideLayout2.xml" Type="http://schemas.openxmlformats.org/officeDocument/2006/relationships/slideLayout" Id="rId1"></Relationship><Relationship Target="../media/image24.png" Type="http://schemas.openxmlformats.org/officeDocument/2006/relationships/image" Id="rId6"></Relationship><Relationship Target="../media/image23.png" Type="http://schemas.openxmlformats.org/officeDocument/2006/relationships/image" Id="rId5"></Relationship><Relationship Target="../media/image22.png" Type="http://schemas.openxmlformats.org/officeDocument/2006/relationships/image" Id="rId4"></Relationship></Relationships>
</file>

<file path=ppt/slides/_rels/slide16.xml.rels><?xml version="1.0" encoding="UTF-8" ?><Relationships xmlns="http://schemas.openxmlformats.org/package/2006/relationships"><Relationship Target="../media/image24.png" Type="http://schemas.openxmlformats.org/officeDocument/2006/relationships/image" Id="rId3"></Relationship><Relationship Target="../media/image25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26.png" Type="http://schemas.openxmlformats.org/officeDocument/2006/relationships/image" Id="rId4"></Relationship></Relationships>
</file>

<file path=ppt/slides/_rels/slide17.xml.rels><?xml version="1.0" encoding="UTF-8" ?><Relationships xmlns="http://schemas.openxmlformats.org/package/2006/relationships"><Relationship Target="../media/image24.png" Type="http://schemas.openxmlformats.org/officeDocument/2006/relationships/image" Id="rId8"></Relationship><Relationship Target="../media/image27.png" Type="http://schemas.openxmlformats.org/officeDocument/2006/relationships/image" Id="rId3"></Relationship><Relationship Target="../media/image40.png" Type="http://schemas.openxmlformats.org/officeDocument/2006/relationships/image" Id="rId7"></Relationship><Relationship Target="../media/image35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39.png" Type="http://schemas.openxmlformats.org/officeDocument/2006/relationships/image" Id="rId6"></Relationship><Relationship Target="../media/image38.png" Type="http://schemas.openxmlformats.org/officeDocument/2006/relationships/image" Id="rId5"></Relationship><Relationship Target="../media/image37.png" Type="http://schemas.openxmlformats.org/officeDocument/2006/relationships/image" Id="rId4"></Relationship></Relationships>
</file>

<file path=ppt/slides/_rels/slide18.xml.rels><?xml version="1.0" encoding="UTF-8" ?><Relationships xmlns="http://schemas.openxmlformats.org/package/2006/relationships"><Relationship Target="../media/image24.png" Type="http://schemas.openxmlformats.org/officeDocument/2006/relationships/image" Id="rId3"></Relationship><Relationship Target="../media/image28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media/image30.png" Type="http://schemas.openxmlformats.org/officeDocument/2006/relationships/image" Id="rId3"></Relationship><Relationship Target="../media/image24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31.png" Type="http://schemas.openxmlformats.org/officeDocument/2006/relationships/image" Id="rId4"></Relationship></Relationships>
</file>

<file path=ppt/slides/_rels/slide2.xml.rels><?xml version="1.0" encoding="UTF-8" ?><Relationships xmlns="http://schemas.openxmlformats.org/package/2006/relationships"><Relationship Target="../media/image5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="../media/image7.jpeg" Type="http://schemas.openxmlformats.org/officeDocument/2006/relationships/image" Id="rId5"></Relationship><Relationship Target="../media/image6.png" Type="http://schemas.openxmlformats.org/officeDocument/2006/relationships/image" Id="rId4"></Relationship></Relationships>
</file>

<file path=ppt/slides/_rels/slide20.xml.rels><?xml version="1.0" encoding="UTF-8" ?><Relationships xmlns="http://schemas.openxmlformats.org/package/2006/relationships"><Relationship Target="../media/image24.png" Type="http://schemas.openxmlformats.org/officeDocument/2006/relationships/image" Id="rId3"></Relationship><Relationship Target="../media/image44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1.xml.rels><?xml version="1.0" encoding="UTF-8" ?><Relationships xmlns="http://schemas.openxmlformats.org/package/2006/relationships"><Relationship Target="../notesSlides/notesSlide4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22.xml.rels><?xml version="1.0" encoding="UTF-8" ?><Relationships xmlns="http://schemas.openxmlformats.org/package/2006/relationships"><Relationship Target="../media/image32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3.xml.rels><?xml version="1.0" encoding="UTF-8" ?><Relationships xmlns="http://schemas.openxmlformats.org/package/2006/relationships"><Relationship Target="../media/image34.wmf" Type="http://schemas.openxmlformats.org/officeDocument/2006/relationships/image" Id="rId3"></Relationship><Relationship Target="../media/image33.wmf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36.wmf" Type="http://schemas.openxmlformats.org/officeDocument/2006/relationships/image" Id="rId5"></Relationship><Relationship Target="../media/image35.emf" Type="http://schemas.openxmlformats.org/officeDocument/2006/relationships/image" Id="rId4"></Relationship></Relationships>
</file>

<file path=ppt/slides/_rels/slide24.xml.rels><?xml version="1.0" encoding="UTF-8" ?><Relationships xmlns="http://schemas.openxmlformats.org/package/2006/relationships"><Relationship Target="../media/image41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5.xml.rels><?xml version="1.0" encoding="UTF-8" ?><Relationships xmlns="http://schemas.openxmlformats.org/package/2006/relationships"><Relationship Target="../media/image43.png" Type="http://schemas.openxmlformats.org/officeDocument/2006/relationships/image" Id="rId3"></Relationship><Relationship Target="../media/image42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6.xml.rels><?xml version="1.0" encoding="UTF-8" ?><Relationships xmlns="http://schemas.openxmlformats.org/package/2006/relationships"><Relationship Target="../media/image45.png" Type="http://schemas.openxmlformats.org/officeDocument/2006/relationships/image" Id="rId3"></Relationship><Relationship Target="../notesSlides/notesSlide5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27.xml.rels><?xml version="1.0" encoding="UTF-8" ?><Relationships xmlns="http://schemas.openxmlformats.org/package/2006/relationships"><Relationship Target="../media/image45.png" Type="http://schemas.openxmlformats.org/officeDocument/2006/relationships/image" Id="rId3"></Relationship><Relationship Target="../media/image46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28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29.xml.rels><?xml version="1.0" encoding="UTF-8" ?><Relationships xmlns="http://schemas.openxmlformats.org/package/2006/relationships"><Relationship Target="../media/image5.png" Type="http://schemas.openxmlformats.org/officeDocument/2006/relationships/image" Id="rId3"></Relationship><Relationship Target="../notesSlides/notesSlide6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="../media/image47.png" Type="http://schemas.openxmlformats.org/officeDocument/2006/relationships/image" Id="rId5"></Relationship><Relationship Target="../media/image6.png" Type="http://schemas.openxmlformats.org/officeDocument/2006/relationships/image" Id="rId4"></Relationship></Relationships>
</file>

<file path=ppt/slides/_rels/slide3.xml.rels><?xml version="1.0" encoding="UTF-8" ?><Relationships xmlns="http://schemas.openxmlformats.org/package/2006/relationships"><Relationship Target="../notesSlides/notesSlide3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30.xml.rels><?xml version="1.0" encoding="UTF-8" ?><Relationships xmlns="http://schemas.openxmlformats.org/package/2006/relationships"><Relationship Target="../notesSlides/notesSlide7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31.xml.rels><?xml version="1.0" encoding="UTF-8" ?><Relationships xmlns="http://schemas.openxmlformats.org/package/2006/relationships"><Relationship Target="../media/image48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2.xml.rels><?xml version="1.0" encoding="UTF-8" ?><Relationships xmlns="http://schemas.openxmlformats.org/package/2006/relationships"><Relationship Target="../media/image49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3.xml.rels><?xml version="1.0" encoding="UTF-8" ?><Relationships xmlns="http://schemas.openxmlformats.org/package/2006/relationships"><Relationship Target="../media/image50.png" Type="http://schemas.openxmlformats.org/officeDocument/2006/relationships/image" Id="rId3"></Relationship><Relationship Target="../notesSlides/notesSlide8.xml" Type="http://schemas.openxmlformats.org/officeDocument/2006/relationships/notesSlide" Id="rId2"></Relationship><Relationship Target="../slideLayouts/slideLayout19.xml" Type="http://schemas.openxmlformats.org/officeDocument/2006/relationships/slideLayout" Id="rId1"></Relationship><Relationship Target="../media/image51.png" Type="http://schemas.openxmlformats.org/officeDocument/2006/relationships/image" Id="rId4"></Relationship></Relationships>
</file>

<file path=ppt/slides/_rels/slide34.xml.rels><?xml version="1.0" encoding="UTF-8" ?><Relationships xmlns="http://schemas.openxmlformats.org/package/2006/relationships"><Relationship Target="../media/image52.png" Type="http://schemas.openxmlformats.org/officeDocument/2006/relationships/image" Id="rId3"></Relationship><Relationship TargetMode="External" Target="https://www.youtube.com/watch?v=6WQoAgkaxbQ&amp;feature=youtu.be" Type="http://schemas.openxmlformats.org/officeDocument/2006/relationships/hyperlink" Id="rId2"></Relationship><Relationship Target="../slideLayouts/slideLayout2.xml" Type="http://schemas.openxmlformats.org/officeDocument/2006/relationships/slideLayout" Id="rId1"></Relationship></Relationships>
</file>

<file path=ppt/slides/_rels/slide35.xml.rels><?xml version="1.0" encoding="UTF-8" ?><Relationships xmlns="http://schemas.openxmlformats.org/package/2006/relationships"><Relationship Target="../media/image53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6.xml.rels><?xml version="1.0" encoding="UTF-8" ?><Relationships xmlns="http://schemas.openxmlformats.org/package/2006/relationships"><Relationship Target="../media/image55.png" Type="http://schemas.openxmlformats.org/officeDocument/2006/relationships/image" Id="rId3"></Relationship><Relationship Target="../media/image54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53.png" Type="http://schemas.openxmlformats.org/officeDocument/2006/relationships/image" Id="rId5"></Relationship><Relationship Target="../media/image56.png" Type="http://schemas.openxmlformats.org/officeDocument/2006/relationships/image" Id="rId4"></Relationship></Relationships>
</file>

<file path=ppt/slides/_rels/slide37.xml.rels><?xml version="1.0" encoding="UTF-8" ?><Relationships xmlns="http://schemas.openxmlformats.org/package/2006/relationships"><Relationship Target="../media/image58.png" Type="http://schemas.openxmlformats.org/officeDocument/2006/relationships/image" Id="rId3"></Relationship><Relationship Target="../media/image57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Relationship Target="../media/image53.png" Type="http://schemas.openxmlformats.org/officeDocument/2006/relationships/image" Id="rId5"></Relationship><Relationship Target="../media/image59.png" Type="http://schemas.openxmlformats.org/officeDocument/2006/relationships/image" Id="rId4"></Relationship></Relationships>
</file>

<file path=ppt/slides/_rels/slide38.xml.rels><?xml version="1.0" encoding="UTF-8" ?><Relationships xmlns="http://schemas.openxmlformats.org/package/2006/relationships"><Relationship Target="../media/image60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39.xml.rels><?xml version="1.0" encoding="UTF-8" ?><Relationships xmlns="http://schemas.openxmlformats.org/package/2006/relationships"><Relationship Target="../media/image61.png" Type="http://schemas.openxmlformats.org/officeDocument/2006/relationships/image" Id="rId3"></Relationship><Relationship Target="../notesSlides/notesSlide9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Relationship Target="../media/image62.png" Type="http://schemas.openxmlformats.org/officeDocument/2006/relationships/image" Id="rId4"></Relationship></Relationships>
</file>

<file path=ppt/slides/_rels/slide4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40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41.xml.rels><?xml version="1.0" encoding="UTF-8" ?><Relationships xmlns="http://schemas.openxmlformats.org/package/2006/relationships"><Relationship Target="../media/image63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42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43.xml.rels><?xml version="1.0" encoding="UTF-8" ?><Relationships xmlns="http://schemas.openxmlformats.org/package/2006/relationships"><Relationship Target="../media/image64.png" Type="http://schemas.openxmlformats.org/officeDocument/2006/relationships/image" Id="rId3"></Relationship><Relationship Target="../notesSlides/notesSlide10.xml" Type="http://schemas.openxmlformats.org/officeDocument/2006/relationships/notesSlide" Id="rId2"></Relationship><Relationship Target="../slideLayouts/slideLayout2.xml" Type="http://schemas.openxmlformats.org/officeDocument/2006/relationships/slideLayout" Id="rId1"></Relationship></Relationships>
</file>

<file path=ppt/slides/_rels/slide44.xml.rels><?xml version="1.0" encoding="UTF-8" ?><Relationships xmlns="http://schemas.openxmlformats.org/package/2006/relationships"><Relationship Target="../media/image64.png" Type="http://schemas.openxmlformats.org/officeDocument/2006/relationships/image" Id="rId3"></Relationship><Relationship Target="../media/image65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45.xml.rels><?xml version="1.0" encoding="UTF-8" ?><Relationships xmlns="http://schemas.openxmlformats.org/package/2006/relationships"><Relationship Target="../notesSlides/notesSlide11.xml" Type="http://schemas.openxmlformats.org/officeDocument/2006/relationships/notesSlide" Id="rId2"></Relationship><Relationship Target="../slideLayouts/slideLayout4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1"></Relationship></Relationships>
</file>

<file path=ppt/slides/_rels/slide6.xml.rels><?xml version="1.0" encoding="UTF-8" ?><Relationships xmlns="http://schemas.openxmlformats.org/package/2006/relationships"><Relationship Target="../media/image8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media/image12.png" Type="http://schemas.openxmlformats.org/officeDocument/2006/relationships/image" Id="rId8"></Relationship><Relationship Target="../media/image11.png" Type="http://schemas.openxmlformats.org/officeDocument/2006/relationships/image" Id="rId7"></Relationship><Relationship Target="../slideLayouts/slideLayout2.xml" Type="http://schemas.openxmlformats.org/officeDocument/2006/relationships/slideLayout" Id="rId2"></Relationship><Relationship Target="../drawings/vmlDrawing1.vml" Type="http://schemas.openxmlformats.org/officeDocument/2006/relationships/vmlDrawing" Id="rId1"></Relationship><Relationship Target="../media/image9.wmf" Type="http://schemas.openxmlformats.org/officeDocument/2006/relationships/image" Id="rId3"></Relationship><Relationship Target="../media/image10.wmf" Type="http://schemas.openxmlformats.org/officeDocument/2006/relationships/image" Id="rId5"></Relationship></Relationships>
</file>

<file path=ppt/slides/_rels/slide8.xml.rels><?xml version="1.0" encoding="UTF-8" ?><Relationships xmlns="http://schemas.openxmlformats.org/package/2006/relationships"><Relationship Target="../slideLayouts/slideLayout2.xml" Type="http://schemas.openxmlformats.org/officeDocument/2006/relationships/slideLayout" Id="rId2"></Relationship><Relationship Target="../drawings/vmlDrawing2.vml" Type="http://schemas.openxmlformats.org/officeDocument/2006/relationships/vmlDrawing" Id="rId1"></Relationship><Relationship Target="../media/image15.jpeg" Type="http://schemas.openxmlformats.org/officeDocument/2006/relationships/image" Id="rId9"></Relationship><Relationship Target="../media/image12.wmf" Type="http://schemas.openxmlformats.org/officeDocument/2006/relationships/image" Id="rId3"></Relationship><Relationship Target="../media/image13.wmf" Type="http://schemas.openxmlformats.org/officeDocument/2006/relationships/image" Id="rId5"></Relationship><Relationship Target="../media/image14.wmf" Type="http://schemas.openxmlformats.org/officeDocument/2006/relationships/image" Id="rId7"></Relationship></Relationships>
</file>

<file path=ppt/slides/_rels/slide9.xml.rels><?xml version="1.0" encoding="UTF-8" ?><Relationships xmlns="http://schemas.openxmlformats.org/package/2006/relationships"><Relationship Target="../media/image15.jpeg" Type="http://schemas.openxmlformats.org/officeDocument/2006/relationships/image" Id="rId3"></Relationship><Relationship Target="../media/image16.png" Type="http://schemas.openxmlformats.org/officeDocument/2006/relationships/image" Id="rId2"></Relationship><Relationship Target="../slideLayouts/slideLayout2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20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20"/>
          <p:cNvSpPr txBox="1"/>
          <p:nvPr/>
        </p:nvSpPr>
        <p:spPr>
          <a:xfrm>
            <a:off x="1406497" y="3290023"/>
            <a:ext cx="5763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נושא השיעור</a:t>
            </a:r>
            <a:r>
              <a:rPr lang="he-IL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מעגלים משולבים</a:t>
            </a:r>
            <a:endParaRPr sz="3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0"/>
          <p:cNvSpPr txBox="1"/>
          <p:nvPr/>
        </p:nvSpPr>
        <p:spPr>
          <a:xfrm>
            <a:off x="1619318" y="3785972"/>
            <a:ext cx="38244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עם המורה </a:t>
            </a:r>
            <a:r>
              <a:rPr lang="he-IL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ד"ר רחלה תורג'מן</a:t>
            </a:r>
            <a:endParaRPr sz="2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2149600" y="2249725"/>
            <a:ext cx="5763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מקצוע</a:t>
            </a:r>
            <a:r>
              <a:rPr lang="he-IL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פיזיקה</a:t>
            </a:r>
            <a:endParaRPr sz="4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נחזור למעגל המשולב </a:t>
            </a:r>
            <a:r>
              <a:rPr lang="he-IL" b="1" u="sng" dirty="0"/>
              <a:t>לכל</a:t>
            </a:r>
            <a:r>
              <a:rPr lang="he-IL" dirty="0"/>
              <a:t> נגד ונגד </a:t>
            </a:r>
            <a:endParaRPr lang="en-US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2059259" y="394010"/>
            <a:ext cx="6461934" cy="643334"/>
          </a:xfrm>
        </p:spPr>
        <p:txBody>
          <a:bodyPr/>
          <a:lstStyle/>
          <a:p>
            <a:r>
              <a:rPr lang="he-IL" dirty="0"/>
              <a:t>סעיף ב' להתרת תרגילים של מעגל משולב</a:t>
            </a:r>
            <a:endParaRPr lang="en-US" dirty="0"/>
          </a:p>
        </p:txBody>
      </p:sp>
      <p:pic>
        <p:nvPicPr>
          <p:cNvPr id="5" name="Picture 4" descr="image011"/>
          <p:cNvPicPr>
            <a:picLocks noChangeAspect="1" noChangeArrowheads="1"/>
          </p:cNvPicPr>
          <p:nvPr/>
        </p:nvPicPr>
        <p:blipFill>
          <a:blip r:embed="rId2"/>
          <a:srcRect l="41559" t="48109" b="14992"/>
          <a:stretch>
            <a:fillRect/>
          </a:stretch>
        </p:blipFill>
        <p:spPr bwMode="auto">
          <a:xfrm>
            <a:off x="1199338" y="2105180"/>
            <a:ext cx="70040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54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6244" y="327104"/>
            <a:ext cx="7606794" cy="676506"/>
          </a:xfrm>
        </p:spPr>
        <p:txBody>
          <a:bodyPr/>
          <a:lstStyle/>
          <a:p>
            <a:r>
              <a:rPr lang="he-IL" dirty="0"/>
              <a:t>חישוב עוצמות הזרם של הנגדים במעגל מקביל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752678"/>
            <a:ext cx="8229600" cy="2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 charset="0"/>
              <a:buNone/>
            </a:pPr>
            <a:endParaRPr lang="en-US" sz="3600" dirty="0">
              <a:cs typeface="Arial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45" y="1421936"/>
            <a:ext cx="5989430" cy="3422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79843" y="3967332"/>
                <a:ext cx="1306063" cy="8459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e-I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e>
                            <m:sub>
                              <m:r>
                                <a:rPr lang="he-IL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e-IL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e>
                            <m:sub>
                              <m:r>
                                <a:rPr lang="he-IL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  <a:cs typeface="+mj-cs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+mj-cs"/>
                                </a:rPr>
                                <m:t>�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e-IL" sz="2400" b="1" dirty="0">
                  <a:solidFill>
                    <a:srgbClr val="FF0000"/>
                  </a:solidFill>
                  <a:latin typeface="Comic Sans MS" panose="030F0702030302020204" pitchFamily="66" charset="0"/>
                  <a:cs typeface="+mj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43" y="3967332"/>
                <a:ext cx="1306063" cy="845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2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1612496" y="317859"/>
            <a:ext cx="6461934" cy="643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/>
              <a:t>סעיף ב' להתרת תרגילים של מעגל משולב</a:t>
            </a:r>
            <a:endParaRPr lang="en-US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217" y="1883486"/>
            <a:ext cx="576421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6235" y="2358998"/>
            <a:ext cx="368833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6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2746" y="3446265"/>
            <a:ext cx="368833" cy="33855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600" b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0494" y="4026434"/>
            <a:ext cx="1921009" cy="33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600" b="1" dirty="0"/>
              <a:t>חוק שימור המטען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302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06393" y="1446610"/>
            <a:ext cx="7226805" cy="3494224"/>
          </a:xfrm>
        </p:spPr>
        <p:txBody>
          <a:bodyPr/>
          <a:lstStyle/>
          <a:p>
            <a:pPr algn="r"/>
            <a:r>
              <a:rPr lang="he-IL" dirty="0"/>
              <a:t>חוק שימור המטען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r>
              <a:rPr lang="he-IL" sz="2000" dirty="0"/>
              <a:t>נגדיר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X</a:t>
            </a:r>
            <a:endParaRPr lang="he-IL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3A=X+2X</a:t>
            </a:r>
          </a:p>
          <a:p>
            <a:r>
              <a:rPr lang="en-US" sz="2000" dirty="0"/>
              <a:t>X = 1A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I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1 A</a:t>
            </a:r>
          </a:p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I</a:t>
            </a:r>
            <a:r>
              <a:rPr lang="en-US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2 A</a:t>
            </a:r>
          </a:p>
          <a:p>
            <a:endParaRPr lang="he-IL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971264" y="387015"/>
            <a:ext cx="6461934" cy="643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/>
              <a:t>סעיף ב' להתרת תרגילים של מעגל משולב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83066" y="1558567"/>
                <a:ext cx="1741754" cy="36298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�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�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�</m:t>
                      </m:r>
                      <m:r>
                        <a:rPr lang="en-US" sz="18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800" baseline="-25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066" y="1558567"/>
                <a:ext cx="1741754" cy="362984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07286" y="2153395"/>
            <a:ext cx="1288396" cy="36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=2* R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3345" y="2703791"/>
            <a:ext cx="115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=2* I</a:t>
            </a:r>
            <a:r>
              <a:rPr lang="en-US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3774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קופצים למים – בגרות קיץ תשע"ד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25" y="1356147"/>
            <a:ext cx="7391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3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00801" y="2313019"/>
                <a:ext cx="14124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e-IL" baseline="-25000" dirty="0"/>
                  <a:t> </a:t>
                </a:r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4</a:t>
                </a:r>
                <a:r>
                  <a:rPr lang="he-IL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2313019"/>
                <a:ext cx="1412486" cy="461665"/>
              </a:xfrm>
              <a:prstGeom prst="rect">
                <a:avLst/>
              </a:prstGeom>
              <a:blipFill>
                <a:blip r:embed="rId3"/>
                <a:stretch>
                  <a:fillRect t="-10526" r="-8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261146" y="2774683"/>
            <a:ext cx="485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/>
              <a:t>נימוק: </a:t>
            </a:r>
            <a:r>
              <a:rPr lang="he-IL" dirty="0"/>
              <a:t>נגדים מס' 2 ומס' 4 מחוברים </a:t>
            </a:r>
            <a:r>
              <a:rPr lang="he-IL" b="1" u="sng" dirty="0"/>
              <a:t>ביניהם</a:t>
            </a:r>
            <a:r>
              <a:rPr lang="he-IL" dirty="0"/>
              <a:t> בטור ושניהם מחוברים </a:t>
            </a:r>
            <a:r>
              <a:rPr lang="he-I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במקביל</a:t>
            </a:r>
            <a:r>
              <a:rPr lang="he-IL" dirty="0"/>
              <a:t> לנגד מס' 3.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12034" y="3338220"/>
            <a:ext cx="5006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 לפי </a:t>
            </a:r>
            <a:r>
              <a:rPr lang="he-IL" b="1" dirty="0"/>
              <a:t>חוק שימור האנרגיה </a:t>
            </a:r>
            <a:r>
              <a:rPr lang="he-IL" dirty="0"/>
              <a:t>המתח על נגד מס' 3 שווה לסכום המתחים של נגדים מס' 2 ומס' 4 ולכן בהכרח המתח על נגד 3 גבוה מזה של נגד 4.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7957" y="4055978"/>
                <a:ext cx="22079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e-IL" baseline="-25000" dirty="0"/>
                  <a:t> </a:t>
                </a:r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  <a:r>
                  <a:rPr lang="en-US" dirty="0"/>
                  <a:t>+ </a:t>
                </a:r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4</a:t>
                </a:r>
                <a:r>
                  <a:rPr lang="en-US" dirty="0"/>
                  <a:t> </a:t>
                </a:r>
                <a:r>
                  <a:rPr lang="he-IL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957" y="4055978"/>
                <a:ext cx="2207941" cy="461665"/>
              </a:xfrm>
              <a:prstGeom prst="rect">
                <a:avLst/>
              </a:prstGeom>
              <a:blipFill>
                <a:blip r:embed="rId4"/>
                <a:stretch>
                  <a:fillRect l="-414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84" y="1413630"/>
            <a:ext cx="672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6" y="2401896"/>
            <a:ext cx="2518696" cy="1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14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74432" y="2130552"/>
                <a:ext cx="7179469" cy="2883694"/>
              </a:xfrm>
            </p:spPr>
            <p:txBody>
              <a:bodyPr/>
              <a:lstStyle/>
              <a:p>
                <a:pPr algn="r"/>
                <a:r>
                  <a:rPr lang="he-IL" b="1" dirty="0"/>
                  <a:t>שלב א' </a:t>
                </a:r>
                <a:r>
                  <a:rPr lang="he-IL" dirty="0"/>
                  <a:t>– חישוב התנגדות שקולה של מעגל מעורב</a:t>
                </a:r>
              </a:p>
              <a:p>
                <a:pPr algn="r"/>
                <a:r>
                  <a:rPr lang="en-US" dirty="0"/>
                  <a:t>R</a:t>
                </a:r>
                <a:r>
                  <a:rPr lang="en-US" baseline="-25000" dirty="0"/>
                  <a:t>T</a:t>
                </a:r>
                <a:r>
                  <a:rPr lang="en-US" dirty="0"/>
                  <a:t>=3R</a:t>
                </a:r>
                <a:r>
                  <a:rPr lang="he-IL" dirty="0"/>
                  <a:t> </a:t>
                </a:r>
                <a:r>
                  <a:rPr lang="he-IL" b="1" dirty="0">
                    <a:solidFill>
                      <a:schemeClr val="tx1"/>
                    </a:solidFill>
                  </a:rPr>
                  <a:t>(בדקו!)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r"/>
                <a:r>
                  <a:rPr lang="he-IL" b="1" dirty="0"/>
                  <a:t>שלב ב' </a:t>
                </a:r>
                <a:r>
                  <a:rPr lang="he-IL" dirty="0"/>
                  <a:t>– עוצמת הזרם הכללית</a:t>
                </a:r>
                <a:endParaRPr lang="en-US" dirty="0">
                  <a:latin typeface="Bernard MT Condensed" panose="02050806060905020404" pitchFamily="18" charset="0"/>
                </a:endParaRPr>
              </a:p>
              <a:p>
                <a:r>
                  <a:rPr lang="en-US" dirty="0">
                    <a:latin typeface="Bernard MT Condensed" panose="02050806060905020404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��</m:t>
                        </m:r>
                      </m:den>
                    </m:f>
                  </m:oMath>
                </a14:m>
                <a:endParaRPr lang="en-US" b="1" dirty="0">
                  <a:latin typeface="Bernard MT Condensed" panose="020508060609050204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74432" y="2130552"/>
                <a:ext cx="7179469" cy="2883694"/>
              </a:xfrm>
              <a:blipFill>
                <a:blip r:embed="rId2"/>
                <a:stretch>
                  <a:fillRect t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1" y="2625700"/>
            <a:ext cx="2518696" cy="1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36" y="1468749"/>
            <a:ext cx="5734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90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תשע"ד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6015" y="1266582"/>
                <a:ext cx="7645178" cy="2188688"/>
              </a:xfrm>
            </p:spPr>
            <p:txBody>
              <a:bodyPr/>
              <a:lstStyle/>
              <a:p>
                <a:pPr algn="r"/>
                <a:r>
                  <a:rPr lang="he-IL" b="1" dirty="0"/>
                  <a:t>שלב ג': </a:t>
                </a:r>
                <a:r>
                  <a:rPr lang="he-IL" dirty="0"/>
                  <a:t>חישוב המתחים באמצעות חוק </a:t>
                </a:r>
                <a:r>
                  <a:rPr lang="he-IL" dirty="0" err="1"/>
                  <a:t>אוהם</a:t>
                </a:r>
                <a:endParaRPr lang="he-IL" dirty="0"/>
              </a:p>
              <a:p>
                <a:r>
                  <a:rPr lang="en-US" dirty="0"/>
                  <a:t> </a:t>
                </a:r>
                <a:r>
                  <a:rPr lang="en-US" sz="32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>
                    <a:latin typeface="Bernard MT Condensed" panose="02050806060905020404" pitchFamily="18" charset="0"/>
                  </a:rPr>
                  <a:t>R</a:t>
                </a:r>
                <a:r>
                  <a:rPr lang="en-US" baseline="-25000" dirty="0">
                    <a:latin typeface="Bernard MT Condensed" panose="02050806060905020404" pitchFamily="18" charset="0"/>
                  </a:rPr>
                  <a:t>1</a:t>
                </a:r>
                <a:r>
                  <a:rPr lang="en-US" dirty="0">
                    <a:latin typeface="Bernard MT Condensed" panose="02050806060905020404" pitchFamily="18" charset="0"/>
                  </a:rPr>
                  <a:t>=I*</a:t>
                </a:r>
                <a:r>
                  <a:rPr lang="en-US" dirty="0">
                    <a:latin typeface="+mn-lt"/>
                  </a:rPr>
                  <a:t>R1</a:t>
                </a:r>
                <a:r>
                  <a:rPr lang="en-US" dirty="0">
                    <a:latin typeface="Bernard MT Condensed" panose="02050806060905020404" pitchFamily="18" charset="0"/>
                  </a:rPr>
                  <a:t>=</a:t>
                </a:r>
              </a:p>
              <a:p>
                <a:r>
                  <a:rPr lang="en-US" sz="32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>
                    <a:latin typeface="Bernard MT Condensed" panose="02050806060905020404" pitchFamily="18" charset="0"/>
                  </a:rPr>
                  <a:t>R</a:t>
                </a:r>
                <a:r>
                  <a:rPr lang="en-US" baseline="-25000" dirty="0">
                    <a:latin typeface="Bernard MT Condensed" panose="02050806060905020404" pitchFamily="18" charset="0"/>
                  </a:rPr>
                  <a:t>1</a:t>
                </a:r>
                <a:r>
                  <a:rPr lang="en-US" dirty="0">
                    <a:latin typeface="Bernard MT Condensed" panose="020508060609050204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Bernard MT Condensed" panose="020508060609050204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6015" y="1266582"/>
                <a:ext cx="7645178" cy="218868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552" y="1674371"/>
            <a:ext cx="533400" cy="923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0417" y="1795178"/>
            <a:ext cx="46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017476" y="1874724"/>
            <a:ext cx="237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89850" y="3628117"/>
                <a:ext cx="1583473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ernard MT Condensed" panose="02050806060905020404" pitchFamily="18" charset="0"/>
                  </a:rPr>
                  <a:t>V</a:t>
                </a:r>
                <a:r>
                  <a:rPr lang="en-US" sz="2800" dirty="0">
                    <a:latin typeface="Bernard MT Condensed" panose="02050806060905020404" pitchFamily="18" charset="0"/>
                  </a:rPr>
                  <a:t>R</a:t>
                </a:r>
                <a:r>
                  <a:rPr lang="he-IL" sz="2800" baseline="-25000" dirty="0">
                    <a:latin typeface="Bernard MT Condensed" panose="02050806060905020404" pitchFamily="18" charset="0"/>
                  </a:rPr>
                  <a:t>3</a:t>
                </a:r>
                <a:r>
                  <a:rPr lang="en-US" sz="2800" dirty="0">
                    <a:latin typeface="Bernard MT Condensed" panose="020508060609050204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50" y="3628117"/>
                <a:ext cx="1583473" cy="714811"/>
              </a:xfrm>
              <a:prstGeom prst="rect">
                <a:avLst/>
              </a:prstGeom>
              <a:blipFill rotWithShape="1">
                <a:blip r:embed="rId4"/>
                <a:stretch>
                  <a:fillRect l="-11538" t="-14530" b="-205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13785" y="3628118"/>
                <a:ext cx="1583473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ernard MT Condensed" panose="02050806060905020404" pitchFamily="18" charset="0"/>
                  </a:rPr>
                  <a:t>V</a:t>
                </a:r>
                <a:r>
                  <a:rPr lang="en-US" sz="2800" dirty="0">
                    <a:latin typeface="Bernard MT Condensed" panose="02050806060905020404" pitchFamily="18" charset="0"/>
                  </a:rPr>
                  <a:t>R</a:t>
                </a:r>
                <a:r>
                  <a:rPr lang="he-IL" sz="2800" baseline="-25000" dirty="0">
                    <a:latin typeface="Bernard MT Condensed" panose="02050806060905020404" pitchFamily="18" charset="0"/>
                  </a:rPr>
                  <a:t>2</a:t>
                </a:r>
                <a:r>
                  <a:rPr lang="en-US" sz="2800" dirty="0">
                    <a:latin typeface="Bernard MT Condensed" panose="020508060609050204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785" y="3628118"/>
                <a:ext cx="1583473" cy="714811"/>
              </a:xfrm>
              <a:prstGeom prst="rect">
                <a:avLst/>
              </a:prstGeom>
              <a:blipFill rotWithShape="1">
                <a:blip r:embed="rId5"/>
                <a:stretch>
                  <a:fillRect l="-11969" t="-14530" b="-205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81335" y="3642778"/>
                <a:ext cx="1583473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ernard MT Condensed" panose="02050806060905020404" pitchFamily="18" charset="0"/>
                  </a:rPr>
                  <a:t>V</a:t>
                </a:r>
                <a:r>
                  <a:rPr lang="en-US" sz="2800" dirty="0">
                    <a:latin typeface="Bernard MT Condensed" panose="02050806060905020404" pitchFamily="18" charset="0"/>
                  </a:rPr>
                  <a:t>R</a:t>
                </a:r>
                <a:r>
                  <a:rPr lang="he-IL" sz="2800" baseline="-25000" dirty="0">
                    <a:latin typeface="Bernard MT Condensed" panose="02050806060905020404" pitchFamily="18" charset="0"/>
                  </a:rPr>
                  <a:t>4</a:t>
                </a:r>
                <a:r>
                  <a:rPr lang="en-US" sz="2800" dirty="0">
                    <a:latin typeface="Bernard MT Condensed" panose="020508060609050204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r>
                          <a:rPr lang="he-IL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335" y="3642778"/>
                <a:ext cx="1583473" cy="714811"/>
              </a:xfrm>
              <a:prstGeom prst="rect">
                <a:avLst/>
              </a:prstGeom>
              <a:blipFill rotWithShape="1">
                <a:blip r:embed="rId6"/>
                <a:stretch>
                  <a:fillRect l="-11538" t="-14530" b="-205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מציין מיקום טקסט 2"/>
          <p:cNvSpPr txBox="1">
            <a:spLocks/>
          </p:cNvSpPr>
          <p:nvPr/>
        </p:nvSpPr>
        <p:spPr>
          <a:xfrm>
            <a:off x="4060452" y="2841677"/>
            <a:ext cx="5220411" cy="71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 dirty="0"/>
              <a:t>מציאת מתחי שאר הנגדים באמצעות זיהוי סוג החיבור וחוק </a:t>
            </a:r>
            <a:r>
              <a:rPr lang="he-IL" dirty="0" err="1"/>
              <a:t>אוהם</a:t>
            </a:r>
            <a:r>
              <a:rPr lang="he-IL" dirty="0"/>
              <a:t> </a:t>
            </a:r>
            <a:r>
              <a:rPr lang="he-IL" b="1" dirty="0">
                <a:solidFill>
                  <a:schemeClr val="tx1"/>
                </a:solidFill>
              </a:rPr>
              <a:t>(בדקו!)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47429" y="4618644"/>
                <a:ext cx="1721470" cy="461665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3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e-IL" baseline="-25000" dirty="0"/>
                  <a:t> </a:t>
                </a:r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  <a:r>
                  <a:rPr lang="en-US" dirty="0"/>
                  <a:t>+ </a:t>
                </a:r>
                <a:r>
                  <a:rPr lang="en-US" sz="2400" dirty="0">
                    <a:latin typeface="Bernard MT Condensed" panose="02050806060905020404" pitchFamily="18" charset="0"/>
                  </a:rPr>
                  <a:t>V</a:t>
                </a:r>
                <a:r>
                  <a:rPr lang="en-US" dirty="0"/>
                  <a:t>R</a:t>
                </a:r>
                <a:r>
                  <a:rPr lang="en-US" baseline="-25000" dirty="0"/>
                  <a:t>4</a:t>
                </a:r>
                <a:r>
                  <a:rPr lang="en-US" dirty="0"/>
                  <a:t> </a:t>
                </a:r>
                <a:r>
                  <a:rPr lang="he-IL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29" y="4618644"/>
                <a:ext cx="172147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263" t="-8974" b="-2692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4" y="1850765"/>
            <a:ext cx="2518696" cy="1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8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3" y="1485900"/>
            <a:ext cx="6438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34" y="2249090"/>
            <a:ext cx="2518696" cy="1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2471027" y="613742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בגרות קיץ תשע"ד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0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תשע"ד</a:t>
            </a:r>
            <a:endParaRPr lang="en-US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xfrm>
            <a:off x="3107680" y="2271542"/>
            <a:ext cx="6036319" cy="1127540"/>
          </a:xfrm>
        </p:spPr>
        <p:txBody>
          <a:bodyPr/>
          <a:lstStyle/>
          <a:p>
            <a:pPr algn="r"/>
            <a:r>
              <a:rPr lang="he-IL" dirty="0"/>
              <a:t>הגדלת התנגדות נגד מס' 4, תגדיל את ההתנגדות השקולה (מדוע?) ולכן עוצמת הזרם תקטן בהתאם לחוק </a:t>
            </a:r>
            <a:r>
              <a:rPr lang="he-IL" dirty="0" err="1"/>
              <a:t>אוהם</a:t>
            </a:r>
            <a:r>
              <a:rPr lang="he-IL" dirty="0"/>
              <a:t>.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9" y="2182619"/>
            <a:ext cx="2518696" cy="1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51" y="1361509"/>
            <a:ext cx="6543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51" y="3974632"/>
            <a:ext cx="6581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3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17537" y="202204"/>
            <a:ext cx="1101733" cy="72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4991" y="4357688"/>
            <a:ext cx="15621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7" name="Google Shape;267;p26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5" descr="gymnast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7354" y="1028112"/>
            <a:ext cx="4160189" cy="312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מלבן 7"/>
          <p:cNvSpPr/>
          <p:nvPr/>
        </p:nvSpPr>
        <p:spPr>
          <a:xfrm>
            <a:off x="4114478" y="50357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חלק א'</a:t>
            </a:r>
          </a:p>
        </p:txBody>
      </p:sp>
      <p:sp>
        <p:nvSpPr>
          <p:cNvPr id="10" name="מלבן 9"/>
          <p:cNvSpPr/>
          <p:nvPr/>
        </p:nvSpPr>
        <p:spPr>
          <a:xfrm>
            <a:off x="1633361" y="4032544"/>
            <a:ext cx="6702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מעגלי זרם ישר משולבים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תשע"ד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653677" y="1037344"/>
            <a:ext cx="6068292" cy="2883694"/>
          </a:xfrm>
        </p:spPr>
        <p:txBody>
          <a:bodyPr/>
          <a:lstStyle/>
          <a:p>
            <a:pPr algn="r"/>
            <a:r>
              <a:rPr lang="he-IL" b="1" dirty="0"/>
              <a:t>סעיף ה:</a:t>
            </a:r>
          </a:p>
          <a:p>
            <a:pPr marL="268288" indent="-39688" algn="r"/>
            <a:r>
              <a:rPr lang="he-IL" dirty="0"/>
              <a:t>החלפת נגד מס' 2 בחוט מבודד תוביל להפסקת הזרם בענף נגדים מס' 2 ונגד מס' 4.</a:t>
            </a:r>
          </a:p>
          <a:p>
            <a:pPr algn="r"/>
            <a:r>
              <a:rPr lang="he-IL" dirty="0"/>
              <a:t>יזרום זרם רק דרך נגדים מס' 1 ונגד  מס' 3 אשר כעת מחוברים בטור ועל כן עוצמת הזרם </a:t>
            </a:r>
            <a:r>
              <a:rPr lang="he-IL" dirty="0">
                <a:solidFill>
                  <a:schemeClr val="tx1"/>
                </a:solidFill>
              </a:rPr>
              <a:t>דרכם</a:t>
            </a:r>
            <a:r>
              <a:rPr lang="he-IL" dirty="0"/>
              <a:t> זהה.</a:t>
            </a:r>
          </a:p>
          <a:p>
            <a:pPr algn="r"/>
            <a:r>
              <a:rPr lang="he-IL" dirty="0"/>
              <a:t>ההתנגדות השקולה כעת:</a:t>
            </a:r>
          </a:p>
          <a:p>
            <a:r>
              <a:rPr lang="en-US" dirty="0"/>
              <a:t>R</a:t>
            </a:r>
            <a:r>
              <a:rPr lang="en-US" baseline="-25000" dirty="0"/>
              <a:t>T</a:t>
            </a:r>
            <a:r>
              <a:rPr lang="en-US" dirty="0"/>
              <a:t>=4R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3"/>
              <p:cNvSpPr/>
              <p:nvPr/>
            </p:nvSpPr>
            <p:spPr>
              <a:xfrm>
                <a:off x="4889118" y="4504703"/>
                <a:ext cx="1342041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Bernard MT Condensed" panose="02050806060905020404" pitchFamily="18" charset="0"/>
                  </a:rPr>
                  <a:t>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Ɛ</m:t>
                        </m:r>
                      </m:num>
                      <m:den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�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�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מלבן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18" y="4504703"/>
                <a:ext cx="1342041" cy="624082"/>
              </a:xfrm>
              <a:prstGeom prst="rect">
                <a:avLst/>
              </a:prstGeom>
              <a:blipFill rotWithShape="1">
                <a:blip r:embed="rId2"/>
                <a:stretch>
                  <a:fillRect l="-6818"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7555"/>
            <a:ext cx="2518696" cy="179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0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חלק ב': קצר ועומס יתר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88021" y="1446611"/>
            <a:ext cx="8199862" cy="2002834"/>
          </a:xfrm>
        </p:spPr>
        <p:txBody>
          <a:bodyPr/>
          <a:lstStyle/>
          <a:p>
            <a:pPr algn="r"/>
            <a:r>
              <a:rPr lang="he-IL" b="1" dirty="0"/>
              <a:t>הגדרת התופעות: </a:t>
            </a:r>
          </a:p>
          <a:p>
            <a:pPr algn="r"/>
            <a:r>
              <a:rPr lang="he-IL" dirty="0"/>
              <a:t>זרימת זרם חשמלי בתיל מתכתי מעל לעוצמה המרבית שתילים יכולים לשאת מובילה להתחממות יתר ומכאן להתלקחות. </a:t>
            </a:r>
          </a:p>
          <a:p>
            <a:pPr algn="r"/>
            <a:r>
              <a:rPr lang="he-IL" dirty="0"/>
              <a:t>שתי סיבות עיקריות לכך: </a:t>
            </a:r>
            <a:r>
              <a:rPr lang="he-IL" b="1" dirty="0"/>
              <a:t>קצר</a:t>
            </a:r>
            <a:r>
              <a:rPr lang="he-IL" dirty="0"/>
              <a:t> או </a:t>
            </a:r>
            <a:r>
              <a:rPr lang="he-IL" b="1" dirty="0"/>
              <a:t>עומס יתר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860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קצר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73873" y="1446610"/>
            <a:ext cx="7459325" cy="1393234"/>
          </a:xfrm>
        </p:spPr>
        <p:txBody>
          <a:bodyPr/>
          <a:lstStyle/>
          <a:p>
            <a:pPr algn="r"/>
            <a:r>
              <a:rPr lang="he-IL" dirty="0"/>
              <a:t>מצב בו יש חיבור ישיר של תיל אל מקור מתח, למשל כששני תילי הולכה המחברים מכשיר למקור נוגעים זה בזה נקרא </a:t>
            </a:r>
            <a:r>
              <a:rPr lang="he-IL" b="1" dirty="0"/>
              <a:t>קצר</a:t>
            </a:r>
            <a:r>
              <a:rPr lang="he-IL" dirty="0"/>
              <a:t>. </a:t>
            </a:r>
          </a:p>
          <a:p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3231698" y="2573609"/>
            <a:ext cx="2562462" cy="1924050"/>
            <a:chOff x="1733485" y="2895600"/>
            <a:chExt cx="2562462" cy="1924050"/>
          </a:xfrm>
        </p:grpSpPr>
        <p:grpSp>
          <p:nvGrpSpPr>
            <p:cNvPr id="5" name="קבוצה 4"/>
            <p:cNvGrpSpPr/>
            <p:nvPr/>
          </p:nvGrpSpPr>
          <p:grpSpPr>
            <a:xfrm>
              <a:off x="1733485" y="2895600"/>
              <a:ext cx="2562462" cy="1924050"/>
              <a:chOff x="-133415" y="1314450"/>
              <a:chExt cx="2562462" cy="1924050"/>
            </a:xfrm>
          </p:grpSpPr>
          <p:grpSp>
            <p:nvGrpSpPr>
              <p:cNvPr id="9" name="Group 2"/>
              <p:cNvGrpSpPr>
                <a:grpSpLocks noChangeAspect="1"/>
              </p:cNvGrpSpPr>
              <p:nvPr/>
            </p:nvGrpSpPr>
            <p:grpSpPr bwMode="auto">
              <a:xfrm>
                <a:off x="-133415" y="1314450"/>
                <a:ext cx="2562462" cy="1924050"/>
                <a:chOff x="2807" y="1575"/>
                <a:chExt cx="4035" cy="3030"/>
              </a:xfrm>
            </p:grpSpPr>
            <p:sp>
              <p:nvSpPr>
                <p:cNvPr id="17" name="AutoShape 3"/>
                <p:cNvSpPr>
                  <a:spLocks noChangeAspect="1" noChangeArrowheads="1"/>
                </p:cNvSpPr>
                <p:nvPr/>
              </p:nvSpPr>
              <p:spPr bwMode="auto">
                <a:xfrm>
                  <a:off x="2807" y="1575"/>
                  <a:ext cx="4035" cy="3030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8" name="AutoShape 4"/>
                <p:cNvSpPr>
                  <a:spLocks noChangeArrowheads="1"/>
                </p:cNvSpPr>
                <p:nvPr/>
              </p:nvSpPr>
              <p:spPr bwMode="auto">
                <a:xfrm>
                  <a:off x="3587" y="2655"/>
                  <a:ext cx="2655" cy="1695"/>
                </a:xfrm>
                <a:prstGeom prst="roundRect">
                  <a:avLst>
                    <a:gd name="adj" fmla="val 2508"/>
                  </a:avLst>
                </a:prstGeom>
                <a:solidFill>
                  <a:srgbClr val="FFFFFF"/>
                </a:solidFill>
                <a:ln w="28575">
                  <a:solidFill>
                    <a:srgbClr val="0066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452" y="3676"/>
                  <a:ext cx="2820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Arial" pitchFamily="34" charset="0"/>
                      <a:ea typeface="Arial" pitchFamily="34" charset="0"/>
                      <a:cs typeface="Arial" pitchFamily="34" charset="0"/>
                    </a:rPr>
                    <a:t>מקור מתח (רשת)</a:t>
                  </a:r>
                  <a:endParaRPr kumimoji="0" lang="he-IL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623252" y="1718627"/>
                <a:ext cx="4286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A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אליפסה 10"/>
              <p:cNvSpPr/>
              <p:nvPr/>
            </p:nvSpPr>
            <p:spPr>
              <a:xfrm>
                <a:off x="790574" y="1971675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2" name="אליפסה 11"/>
              <p:cNvSpPr/>
              <p:nvPr/>
            </p:nvSpPr>
            <p:spPr>
              <a:xfrm>
                <a:off x="1609724" y="1962150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13" name="מחבר ישר 12"/>
              <p:cNvCxnSpPr>
                <a:stCxn id="12" idx="4"/>
              </p:cNvCxnSpPr>
              <p:nvPr/>
            </p:nvCxnSpPr>
            <p:spPr>
              <a:xfrm>
                <a:off x="1645724" y="2034150"/>
                <a:ext cx="2101" cy="33757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ישר 13"/>
              <p:cNvCxnSpPr/>
              <p:nvPr/>
            </p:nvCxnSpPr>
            <p:spPr>
              <a:xfrm>
                <a:off x="817049" y="2053200"/>
                <a:ext cx="2101" cy="337575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מחבר ישר 14"/>
              <p:cNvCxnSpPr/>
              <p:nvPr/>
            </p:nvCxnSpPr>
            <p:spPr>
              <a:xfrm flipV="1">
                <a:off x="809625" y="2362200"/>
                <a:ext cx="866775" cy="3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451927" y="1718627"/>
                <a:ext cx="4286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Arial" pitchFamily="34" charset="0"/>
                    <a:cs typeface="Arial" pitchFamily="34" charset="0"/>
                  </a:rPr>
                  <a:t>B</a:t>
                </a:r>
                <a:endParaRPr kumimoji="0" lang="he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6" name="Picture 2" descr="C:\Users\Dani\AppData\Local\Microsoft\Windows\Temporary Internet Files\Content.IE5\GXKQTB63\MC900441397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575" y="2962275"/>
              <a:ext cx="819150" cy="819150"/>
            </a:xfrm>
            <a:prstGeom prst="rect">
              <a:avLst/>
            </a:prstGeom>
            <a:noFill/>
          </p:spPr>
        </p:pic>
        <p:sp>
          <p:nvSpPr>
            <p:cNvPr id="7" name="אליפסה 6"/>
            <p:cNvSpPr/>
            <p:nvPr/>
          </p:nvSpPr>
          <p:spPr>
            <a:xfrm>
              <a:off x="2838449" y="4610100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3143249" y="4610100"/>
              <a:ext cx="72000" cy="7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14861" y="4288447"/>
            <a:ext cx="99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מקור מתח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57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עומס יתר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40098" y="1268190"/>
            <a:ext cx="5020924" cy="3645781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he-IL" sz="2000" dirty="0"/>
              <a:t>עומס יתר מתרחש כאשר מחברים במקביל אל מקור מספר רב של מכשירים (צרכנים). לכל אחד מן המכשירים התנגדות משלו כך שבמתח נתון זורם בו זרם מסוים.</a:t>
            </a:r>
            <a:endParaRPr lang="en-US" sz="200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he-IL" sz="2000" dirty="0"/>
              <a:t>מספר רב של מכשירים גורם לכך שעוצמת הזרם הכולל במעגל גדלה בצורה ניכרת.</a:t>
            </a:r>
            <a:endParaRPr lang="en-US" sz="2000" dirty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he-IL" sz="2000" dirty="0"/>
              <a:t>(ההתנגדות השקולה של נגדים המחוברים במקביל קטנה ככל שמתווספים נגדים, והזרם הכולל גדל).</a:t>
            </a:r>
          </a:p>
          <a:p>
            <a:pPr algn="r"/>
            <a:endParaRPr lang="en-US" sz="20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363373" y="1439894"/>
            <a:ext cx="1895640" cy="3138593"/>
            <a:chOff x="4095723" y="2553157"/>
            <a:chExt cx="1895640" cy="3138593"/>
          </a:xfrm>
        </p:grpSpPr>
        <p:grpSp>
          <p:nvGrpSpPr>
            <p:cNvPr id="5" name="קבוצה 4"/>
            <p:cNvGrpSpPr/>
            <p:nvPr/>
          </p:nvGrpSpPr>
          <p:grpSpPr>
            <a:xfrm>
              <a:off x="4095723" y="2553157"/>
              <a:ext cx="1895640" cy="3138593"/>
              <a:chOff x="4210023" y="2524582"/>
              <a:chExt cx="1895640" cy="3138593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4419582" y="3562350"/>
                <a:ext cx="1686081" cy="695326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4419582" y="2876550"/>
                <a:ext cx="1686081" cy="695326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4419582" y="4933950"/>
                <a:ext cx="1686081" cy="695326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1" name="AutoShape 4"/>
              <p:cNvSpPr>
                <a:spLocks noChangeArrowheads="1"/>
              </p:cNvSpPr>
              <p:nvPr/>
            </p:nvSpPr>
            <p:spPr bwMode="auto">
              <a:xfrm>
                <a:off x="4419582" y="4248150"/>
                <a:ext cx="1686081" cy="695326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>
                <a:solidFill>
                  <a:srgbClr val="0066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pic>
            <p:nvPicPr>
              <p:cNvPr id="12" name="Picture 4" descr="C:\Users\Dani\AppData\Local\Microsoft\Windows\Temporary Internet Files\Content.IE5\V3KLXH0C\MC90032631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20107" y="3946093"/>
                <a:ext cx="628193" cy="469495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C:\Users\Dani\AppData\Local\Microsoft\Windows\Temporary Internet Files\Content.IE5\GXKQTB63\MC900340158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61307" y="2524582"/>
                <a:ext cx="403642" cy="666293"/>
              </a:xfrm>
              <a:prstGeom prst="rect">
                <a:avLst/>
              </a:prstGeom>
              <a:noFill/>
            </p:spPr>
          </p:pic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210023" y="5201285"/>
                <a:ext cx="1790866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מקור מתח (רשת)</a:t>
                </a:r>
                <a:endParaRPr kumimoji="0" lang="he-IL" sz="1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אליפסה 14"/>
              <p:cNvSpPr/>
              <p:nvPr/>
            </p:nvSpPr>
            <p:spPr>
              <a:xfrm>
                <a:off x="5010149" y="5591175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6" name="אליפסה 15"/>
              <p:cNvSpPr/>
              <p:nvPr/>
            </p:nvSpPr>
            <p:spPr>
              <a:xfrm>
                <a:off x="5314949" y="5591175"/>
                <a:ext cx="72000" cy="72000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9" y="4672013"/>
              <a:ext cx="919162" cy="55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 descr="C:\Users\Dani\AppData\Local\Microsoft\Windows\Temporary Internet Files\Content.IE5\T7A4ALQA\MC90032026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9604" y="3230346"/>
              <a:ext cx="564871" cy="728713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1811621" y="4274509"/>
            <a:ext cx="99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מקור מתח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5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נתיך ומפסק אוטומטי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98" y="1595878"/>
            <a:ext cx="7728695" cy="21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1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רשת החשמל הביתית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93" y="1568024"/>
            <a:ext cx="6781800" cy="20669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51" y="3272253"/>
            <a:ext cx="2967118" cy="178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משימה לסיכום השיעור</a:t>
            </a:r>
            <a:endParaRPr dirty="0"/>
          </a:p>
        </p:txBody>
      </p:sp>
      <p:sp>
        <p:nvSpPr>
          <p:cNvPr id="273" name="Google Shape;273;p27"/>
          <p:cNvSpPr txBox="1">
            <a:spLocks noGrp="1"/>
          </p:cNvSpPr>
          <p:nvPr>
            <p:ph type="body" idx="1"/>
          </p:nvPr>
        </p:nvSpPr>
        <p:spPr>
          <a:xfrm>
            <a:off x="4606350" y="1094601"/>
            <a:ext cx="3898955" cy="53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1">
              <a:spcBef>
                <a:spcPts val="800"/>
              </a:spcBef>
              <a:spcAft>
                <a:spcPts val="0"/>
              </a:spcAft>
              <a:buNone/>
            </a:pPr>
            <a:r>
              <a:rPr lang="he-IL" dirty="0"/>
              <a:t>שאלה מבחינת בגרות תשע"ז</a:t>
            </a:r>
            <a:endParaRPr dirty="0"/>
          </a:p>
        </p:txBody>
      </p:sp>
      <p:sp>
        <p:nvSpPr>
          <p:cNvPr id="274" name="Google Shape;274;p27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" name="Google Shape;275;p27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b="64485"/>
          <a:stretch/>
        </p:blipFill>
        <p:spPr>
          <a:xfrm>
            <a:off x="2399198" y="1580990"/>
            <a:ext cx="6187993" cy="1624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14033" t="35633" r="23024"/>
          <a:stretch/>
        </p:blipFill>
        <p:spPr>
          <a:xfrm>
            <a:off x="3485510" y="2927523"/>
            <a:ext cx="2723382" cy="20589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3665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046" y="1348465"/>
            <a:ext cx="7124700" cy="2000250"/>
          </a:xfrm>
          <a:prstGeom prst="rect">
            <a:avLst/>
          </a:prstGeom>
        </p:spPr>
      </p:pic>
      <p:sp>
        <p:nvSpPr>
          <p:cNvPr id="5" name="Google Shape;272;p27"/>
          <p:cNvSpPr txBox="1">
            <a:spLocks/>
          </p:cNvSpPr>
          <p:nvPr/>
        </p:nvSpPr>
        <p:spPr>
          <a:xfrm>
            <a:off x="2463593" y="6497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/>
              <a:t>משימה לסיכום השיעור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14033" t="35633" r="23024"/>
          <a:stretch/>
        </p:blipFill>
        <p:spPr>
          <a:xfrm>
            <a:off x="2634196" y="2851905"/>
            <a:ext cx="2723382" cy="20589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12409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e-IL" sz="4000" dirty="0"/>
              <a:t>מוזמנים לעבור לחלק ב'</a:t>
            </a:r>
          </a:p>
        </p:txBody>
      </p:sp>
    </p:spTree>
    <p:extLst>
      <p:ext uri="{BB962C8B-B14F-4D97-AF65-F5344CB8AC3E}">
        <p14:creationId xmlns:p14="http://schemas.microsoft.com/office/powerpoint/2010/main" val="414785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17537" y="202204"/>
            <a:ext cx="1101733" cy="72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4991" y="4357688"/>
            <a:ext cx="15621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מלבן 6"/>
          <p:cNvSpPr/>
          <p:nvPr/>
        </p:nvSpPr>
        <p:spPr>
          <a:xfrm>
            <a:off x="4114478" y="50357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חלק ב'</a:t>
            </a:r>
          </a:p>
        </p:txBody>
      </p:sp>
      <p:sp>
        <p:nvSpPr>
          <p:cNvPr id="9" name="מלבן 8"/>
          <p:cNvSpPr/>
          <p:nvPr/>
        </p:nvSpPr>
        <p:spPr>
          <a:xfrm>
            <a:off x="966519" y="4032544"/>
            <a:ext cx="8036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חיבור </a:t>
            </a:r>
            <a:r>
              <a:rPr lang="he-IL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פוטנציומטרי-ריאוסטטי</a:t>
            </a:r>
            <a:endParaRPr lang="he-I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636" y="1216376"/>
            <a:ext cx="4724876" cy="26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259076" y="133815"/>
            <a:ext cx="8262118" cy="869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he-IL" dirty="0"/>
              <a:t>נושאי</a:t>
            </a:r>
            <a:r>
              <a:rPr lang="x-none" dirty="0"/>
              <a:t> השיעור </a:t>
            </a:r>
            <a:r>
              <a:rPr lang="he-IL" dirty="0"/>
              <a:t> - מעגלים משולבים – מאפיינים ופתרון תרגילים</a:t>
            </a:r>
            <a:endParaRPr dirty="0"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2337476" y="1446600"/>
            <a:ext cx="6096000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מעגלים משולבים – מאפיינים.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הבנת עקרונות פיזיקליים לפתרון תרגילים של מעגלים משולבים.</a:t>
            </a:r>
          </a:p>
          <a:p>
            <a:pPr indent="-342900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000" dirty="0"/>
              <a:t>קצר, עומס.</a:t>
            </a:r>
          </a:p>
          <a:p>
            <a:pPr lvl="0" indent="-342900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Font typeface="Arial"/>
              <a:buChar char="★"/>
            </a:pPr>
            <a:r>
              <a:rPr lang="he-IL" sz="2000" dirty="0"/>
              <a:t>הנגד המשתנה – חיבור </a:t>
            </a:r>
            <a:r>
              <a:rPr lang="he-IL" sz="2000" dirty="0" err="1"/>
              <a:t>ריאוסטטי</a:t>
            </a:r>
            <a:r>
              <a:rPr lang="he-IL" sz="2000" dirty="0"/>
              <a:t> וחיבור </a:t>
            </a:r>
            <a:r>
              <a:rPr lang="he-IL" sz="2000" dirty="0" err="1"/>
              <a:t>פוטנציומטרי</a:t>
            </a:r>
            <a:r>
              <a:rPr lang="he-IL" sz="2000" dirty="0"/>
              <a:t>.</a:t>
            </a:r>
          </a:p>
          <a:p>
            <a:pPr marL="114300" indent="0" algn="r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</a:pPr>
            <a:endParaRPr lang="he-IL" sz="2000" dirty="0"/>
          </a:p>
          <a:p>
            <a:pPr marL="1143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</a:pPr>
            <a:endParaRPr lang="he-IL"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endParaRPr lang="he-IL" sz="2000" dirty="0"/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endParaRPr lang="he-IL" sz="2000" dirty="0"/>
          </a:p>
          <a:p>
            <a:pPr marL="457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endParaRPr sz="2000" dirty="0"/>
          </a:p>
        </p:txBody>
      </p:sp>
      <p:sp>
        <p:nvSpPr>
          <p:cNvPr id="221" name="Google Shape;221;p21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1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x-none" dirty="0"/>
              <a:t>מטרות השיעור </a:t>
            </a:r>
            <a:r>
              <a:rPr lang="he-IL" dirty="0"/>
              <a:t> - מעגלים משולבים</a:t>
            </a:r>
            <a:endParaRPr dirty="0"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2337476" y="1446600"/>
            <a:ext cx="6096000" cy="2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חיבור </a:t>
            </a:r>
            <a:r>
              <a:rPr lang="he-IL" sz="2000" dirty="0" err="1"/>
              <a:t>ריאוסטטי</a:t>
            </a:r>
            <a:r>
              <a:rPr lang="he-IL" sz="2000" dirty="0"/>
              <a:t> – עקרונות ומאפיינים.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חיבור </a:t>
            </a:r>
            <a:r>
              <a:rPr lang="he-IL" sz="2000" dirty="0" err="1"/>
              <a:t>פוטנציומטרי</a:t>
            </a:r>
            <a:r>
              <a:rPr lang="he-IL" sz="2000" dirty="0"/>
              <a:t> – עקרונות ומאפיינים.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"חיבור </a:t>
            </a:r>
            <a:r>
              <a:rPr lang="he-IL" sz="2000" dirty="0" err="1"/>
              <a:t>ריאוסטטי</a:t>
            </a:r>
            <a:r>
              <a:rPr lang="he-IL" sz="2000" dirty="0"/>
              <a:t> וחיבור </a:t>
            </a:r>
            <a:r>
              <a:rPr lang="he-IL" sz="2000" dirty="0" err="1"/>
              <a:t>פוטנציומטרי</a:t>
            </a:r>
            <a:r>
              <a:rPr lang="he-IL" sz="2000" dirty="0"/>
              <a:t> והקצר ביניהם"</a:t>
            </a:r>
          </a:p>
          <a:p>
            <a:pPr marL="4572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★"/>
            </a:pPr>
            <a:r>
              <a:rPr lang="he-IL" sz="2000" dirty="0"/>
              <a:t>שאלות נבחרות מבחינות בגרות.</a:t>
            </a:r>
            <a:endParaRPr sz="2000" dirty="0"/>
          </a:p>
          <a:p>
            <a:pPr marL="457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None/>
            </a:pPr>
            <a:endParaRPr sz="2000" dirty="0"/>
          </a:p>
        </p:txBody>
      </p:sp>
      <p:sp>
        <p:nvSpPr>
          <p:cNvPr id="221" name="Google Shape;221;p21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1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17444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פוטנציומטר – עקרונות ומאפיינים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49" y="1432119"/>
            <a:ext cx="5538249" cy="30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5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ריאוסטט</a:t>
            </a:r>
            <a:r>
              <a:rPr lang="he-IL" dirty="0"/>
              <a:t> – עקרונות ומאפיינים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53" y="1282672"/>
            <a:ext cx="5966238" cy="33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57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/>
        </p:nvSpPr>
        <p:spPr>
          <a:xfrm>
            <a:off x="3343275" y="447675"/>
            <a:ext cx="4171950" cy="900113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66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rtl="1"/>
            <a:r>
              <a:rPr lang="x-none" sz="2700" b="1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rPr>
              <a:t>אנו יודעים שהתנגדות המוליך תלויה באורכו</a:t>
            </a:r>
            <a:endParaRPr sz="2700" b="1">
              <a:solidFill>
                <a:srgbClr val="0066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0" name="Google Shape;24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9275" y="406004"/>
            <a:ext cx="1188244" cy="838200"/>
          </a:xfrm>
          <a:prstGeom prst="rect">
            <a:avLst/>
          </a:prstGeom>
          <a:solidFill>
            <a:srgbClr val="FFFD91"/>
          </a:solidFill>
          <a:ln w="57150" cap="flat" cmpd="thickThin">
            <a:solidFill>
              <a:srgbClr val="006600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41" name="Google Shape;241;p27"/>
          <p:cNvSpPr txBox="1"/>
          <p:nvPr/>
        </p:nvSpPr>
        <p:spPr>
          <a:xfrm>
            <a:off x="1533525" y="1495426"/>
            <a:ext cx="6105525" cy="992981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66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rtl="1"/>
            <a:r>
              <a:rPr lang="x-none" sz="3000" b="1">
                <a:solidFill>
                  <a:srgbClr val="CC0066"/>
                </a:solidFill>
                <a:latin typeface="Arial Black"/>
                <a:ea typeface="Arial Black"/>
                <a:cs typeface="Arial Black"/>
                <a:sym typeface="Arial Black"/>
              </a:rPr>
              <a:t>בעזרת תכונה זו ניתן ליצור מוליך בעל התנגדות משתנה</a:t>
            </a:r>
            <a:endParaRPr sz="3000" b="1">
              <a:solidFill>
                <a:srgbClr val="CC006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42" name="Google Shape;24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8701" y="4320778"/>
            <a:ext cx="1413272" cy="670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27"/>
          <p:cNvCxnSpPr/>
          <p:nvPr/>
        </p:nvCxnSpPr>
        <p:spPr>
          <a:xfrm>
            <a:off x="2781300" y="3033713"/>
            <a:ext cx="390525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27"/>
          <p:cNvCxnSpPr/>
          <p:nvPr/>
        </p:nvCxnSpPr>
        <p:spPr>
          <a:xfrm>
            <a:off x="6110288" y="4670822"/>
            <a:ext cx="564356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27"/>
          <p:cNvCxnSpPr/>
          <p:nvPr/>
        </p:nvCxnSpPr>
        <p:spPr>
          <a:xfrm rot="10800000">
            <a:off x="6672263" y="3046810"/>
            <a:ext cx="0" cy="163710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6" name="Google Shape;246;p27"/>
          <p:cNvGrpSpPr/>
          <p:nvPr/>
        </p:nvGrpSpPr>
        <p:grpSpPr>
          <a:xfrm>
            <a:off x="4469607" y="3018235"/>
            <a:ext cx="497681" cy="1665684"/>
            <a:chOff x="2210" y="2311"/>
            <a:chExt cx="418" cy="1399"/>
          </a:xfrm>
        </p:grpSpPr>
        <p:sp>
          <p:nvSpPr>
            <p:cNvPr id="247" name="Google Shape;247;p27"/>
            <p:cNvSpPr/>
            <p:nvPr/>
          </p:nvSpPr>
          <p:spPr>
            <a:xfrm>
              <a:off x="2210" y="2381"/>
              <a:ext cx="418" cy="13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8827" y="119608"/>
                    <a:pt x="97655" y="119739"/>
                    <a:pt x="86896" y="118956"/>
                  </a:cubicBezTo>
                  <a:cubicBezTo>
                    <a:pt x="72413" y="117913"/>
                    <a:pt x="60413" y="110478"/>
                    <a:pt x="53793" y="107478"/>
                  </a:cubicBezTo>
                  <a:cubicBezTo>
                    <a:pt x="43448" y="102521"/>
                    <a:pt x="48413" y="105521"/>
                    <a:pt x="40551" y="98086"/>
                  </a:cubicBezTo>
                  <a:cubicBezTo>
                    <a:pt x="39310" y="97043"/>
                    <a:pt x="37241" y="94956"/>
                    <a:pt x="37241" y="94956"/>
                  </a:cubicBezTo>
                  <a:cubicBezTo>
                    <a:pt x="44275" y="81391"/>
                    <a:pt x="50068" y="67695"/>
                    <a:pt x="17379" y="57391"/>
                  </a:cubicBezTo>
                  <a:cubicBezTo>
                    <a:pt x="9931" y="50478"/>
                    <a:pt x="5379" y="43565"/>
                    <a:pt x="827" y="36521"/>
                  </a:cubicBezTo>
                  <a:cubicBezTo>
                    <a:pt x="2068" y="29217"/>
                    <a:pt x="0" y="21782"/>
                    <a:pt x="4137" y="14608"/>
                  </a:cubicBezTo>
                  <a:cubicBezTo>
                    <a:pt x="4965" y="13434"/>
                    <a:pt x="11586" y="13565"/>
                    <a:pt x="14068" y="12521"/>
                  </a:cubicBezTo>
                  <a:cubicBezTo>
                    <a:pt x="20689" y="10043"/>
                    <a:pt x="17379" y="391"/>
                    <a:pt x="17379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 rtl="1"/>
              <a:endParaRPr sz="1350">
                <a:solidFill>
                  <a:schemeClr val="dk1"/>
                </a:solidFill>
              </a:endParaRPr>
            </a:p>
          </p:txBody>
        </p:sp>
        <p:cxnSp>
          <p:nvCxnSpPr>
            <p:cNvPr id="248" name="Google Shape;248;p27"/>
            <p:cNvCxnSpPr/>
            <p:nvPr/>
          </p:nvCxnSpPr>
          <p:spPr>
            <a:xfrm rot="10800000">
              <a:off x="2270" y="2311"/>
              <a:ext cx="1" cy="173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49" name="Google Shape;249;p27"/>
          <p:cNvSpPr txBox="1"/>
          <p:nvPr/>
        </p:nvSpPr>
        <p:spPr>
          <a:xfrm>
            <a:off x="6686551" y="3511153"/>
            <a:ext cx="355997" cy="62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 rtl="1"/>
            <a:r>
              <a:rPr lang="x-none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1050"/>
          </a:p>
        </p:txBody>
      </p:sp>
      <p:sp>
        <p:nvSpPr>
          <p:cNvPr id="250" name="Google Shape;250;p27"/>
          <p:cNvSpPr/>
          <p:nvPr/>
        </p:nvSpPr>
        <p:spPr>
          <a:xfrm>
            <a:off x="2085975" y="3781425"/>
            <a:ext cx="962025" cy="552450"/>
          </a:xfrm>
          <a:prstGeom prst="wedgeRoundRectCallout">
            <a:avLst>
              <a:gd name="adj1" fmla="val 113596"/>
              <a:gd name="adj2" fmla="val -175308"/>
              <a:gd name="adj3" fmla="val 16667"/>
            </a:avLst>
          </a:prstGeom>
          <a:solidFill>
            <a:srgbClr val="FFE8D5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rtl="1"/>
            <a:r>
              <a:rPr lang="x-none" sz="1350" b="1">
                <a:solidFill>
                  <a:srgbClr val="006600"/>
                </a:solidFill>
              </a:rPr>
              <a:t>חלק לא פעיל</a:t>
            </a:r>
            <a:endParaRPr sz="1350" b="1">
              <a:solidFill>
                <a:srgbClr val="006600"/>
              </a:solidFill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1469232" y="2008585"/>
            <a:ext cx="2080022" cy="854869"/>
          </a:xfrm>
          <a:prstGeom prst="wedgeRoundRectCallout">
            <a:avLst>
              <a:gd name="adj1" fmla="val 97495"/>
              <a:gd name="adj2" fmla="val 75183"/>
              <a:gd name="adj3" fmla="val 16667"/>
            </a:avLst>
          </a:prstGeom>
          <a:solidFill>
            <a:srgbClr val="FFE8D5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5921" dir="2700000" algn="ctr" rotWithShape="0">
              <a:schemeClr val="lt2"/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 rtl="1"/>
            <a:r>
              <a:rPr lang="x-none" sz="1500" b="1">
                <a:solidFill>
                  <a:srgbClr val="006600"/>
                </a:solidFill>
              </a:rPr>
              <a:t>ככל שנזיז את המגע רחוק יותר האורך יגדל וההתנגדות תגדל</a:t>
            </a:r>
            <a:endParaRPr sz="1500" b="1">
              <a:solidFill>
                <a:srgbClr val="006600"/>
              </a:solidFill>
            </a:endParaRPr>
          </a:p>
        </p:txBody>
      </p:sp>
      <p:cxnSp>
        <p:nvCxnSpPr>
          <p:cNvPr id="252" name="Google Shape;252;p27"/>
          <p:cNvCxnSpPr>
            <a:stCxn id="244" idx="0"/>
          </p:cNvCxnSpPr>
          <p:nvPr/>
        </p:nvCxnSpPr>
        <p:spPr>
          <a:xfrm>
            <a:off x="6110287" y="4670823"/>
            <a:ext cx="410850" cy="1125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3" name="Google Shape;253;p27"/>
          <p:cNvCxnSpPr/>
          <p:nvPr/>
        </p:nvCxnSpPr>
        <p:spPr>
          <a:xfrm rot="-5400000">
            <a:off x="6409135" y="4320779"/>
            <a:ext cx="526256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4" name="Google Shape;254;p27"/>
          <p:cNvCxnSpPr/>
          <p:nvPr/>
        </p:nvCxnSpPr>
        <p:spPr>
          <a:xfrm rot="-5400000">
            <a:off x="6409135" y="3559970"/>
            <a:ext cx="526256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5" name="Google Shape;255;p27"/>
          <p:cNvCxnSpPr/>
          <p:nvPr/>
        </p:nvCxnSpPr>
        <p:spPr>
          <a:xfrm rot="10800000">
            <a:off x="5975748" y="3033713"/>
            <a:ext cx="545306" cy="1309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6" name="Google Shape;256;p27"/>
          <p:cNvCxnSpPr/>
          <p:nvPr/>
        </p:nvCxnSpPr>
        <p:spPr>
          <a:xfrm rot="10800000">
            <a:off x="5295900" y="3011091"/>
            <a:ext cx="544116" cy="1428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7" name="Google Shape;257;p27"/>
          <p:cNvCxnSpPr/>
          <p:nvPr/>
        </p:nvCxnSpPr>
        <p:spPr>
          <a:xfrm rot="10800000">
            <a:off x="4566048" y="3033713"/>
            <a:ext cx="545306" cy="1309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8" name="Google Shape;258;p27"/>
          <p:cNvCxnSpPr/>
          <p:nvPr/>
        </p:nvCxnSpPr>
        <p:spPr>
          <a:xfrm rot="5400000">
            <a:off x="4251127" y="3539133"/>
            <a:ext cx="484584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9" name="Google Shape;259;p27"/>
          <p:cNvCxnSpPr/>
          <p:nvPr/>
        </p:nvCxnSpPr>
        <p:spPr>
          <a:xfrm rot="5400000">
            <a:off x="4364831" y="4182666"/>
            <a:ext cx="485775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0" name="Google Shape;260;p27"/>
          <p:cNvCxnSpPr/>
          <p:nvPr/>
        </p:nvCxnSpPr>
        <p:spPr>
          <a:xfrm>
            <a:off x="4722019" y="4583906"/>
            <a:ext cx="245269" cy="100013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7515225" y="754540"/>
            <a:ext cx="1539253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של תיל מתכתי, לא של "מוליך".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58383" y="2627789"/>
            <a:ext cx="153925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שיניתי לצבע אחר כדי שיראו את התיל המתכתי</a:t>
            </a:r>
          </a:p>
        </p:txBody>
      </p:sp>
    </p:spTree>
    <p:extLst>
      <p:ext uri="{BB962C8B-B14F-4D97-AF65-F5344CB8AC3E}">
        <p14:creationId xmlns:p14="http://schemas.microsoft.com/office/powerpoint/2010/main" val="28315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חיבור </a:t>
            </a:r>
            <a:r>
              <a:rPr lang="he-IL" dirty="0" err="1"/>
              <a:t>ריאוסטטי</a:t>
            </a:r>
            <a:r>
              <a:rPr lang="he-IL" dirty="0"/>
              <a:t> וחיבור </a:t>
            </a:r>
            <a:r>
              <a:rPr lang="he-IL" dirty="0" err="1"/>
              <a:t>פוטנציומטרי</a:t>
            </a:r>
            <a:endParaRPr lang="en-US" dirty="0"/>
          </a:p>
        </p:txBody>
      </p:sp>
      <p:pic>
        <p:nvPicPr>
          <p:cNvPr id="4" name="תמונה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66" y="1277162"/>
            <a:ext cx="6454385" cy="32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69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התרת תרגילים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97" y="1606806"/>
            <a:ext cx="6877569" cy="2937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1587" y="3588444"/>
            <a:ext cx="3342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/>
              <a:t>הכוונה לשינוי עוצמת הזרם דרך הנורה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493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התרת תרגילים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9" y="1339656"/>
            <a:ext cx="7592354" cy="5423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39" y="2008148"/>
            <a:ext cx="7592354" cy="1339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62" y="3473413"/>
            <a:ext cx="7506973" cy="102424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t="8689" r="69400" b="53873"/>
          <a:stretch/>
        </p:blipFill>
        <p:spPr>
          <a:xfrm>
            <a:off x="4309026" y="3947740"/>
            <a:ext cx="2104563" cy="109983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6013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התרת תרגילים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17" y="1461042"/>
            <a:ext cx="8291049" cy="13323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32" y="3002698"/>
            <a:ext cx="8237034" cy="76906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93" y="3884398"/>
            <a:ext cx="6468534" cy="6849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t="54345" r="69400"/>
          <a:stretch/>
        </p:blipFill>
        <p:spPr>
          <a:xfrm>
            <a:off x="3752712" y="2078672"/>
            <a:ext cx="1650561" cy="10519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16502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תשע"ה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16" y="1264936"/>
            <a:ext cx="5876725" cy="340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61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4839629" y="497343"/>
            <a:ext cx="3681564" cy="558305"/>
          </a:xfrm>
        </p:spPr>
        <p:txBody>
          <a:bodyPr/>
          <a:lstStyle/>
          <a:p>
            <a:r>
              <a:rPr lang="he-IL" dirty="0"/>
              <a:t>בגרות קיץ תשע"ה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88" y="1230607"/>
            <a:ext cx="4863012" cy="22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8" y="1230607"/>
            <a:ext cx="3396695" cy="205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2516265" y="3611154"/>
            <a:ext cx="6512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b="1" dirty="0"/>
              <a:t>קביעה: </a:t>
            </a:r>
            <a:r>
              <a:rPr lang="he-IL" sz="1800" dirty="0"/>
              <a:t>הוריות </a:t>
            </a:r>
            <a:r>
              <a:rPr lang="en-US" sz="1800" dirty="0"/>
              <a:t>A1</a:t>
            </a:r>
            <a:r>
              <a:rPr lang="he-IL" sz="1800" dirty="0"/>
              <a:t> ו-</a:t>
            </a:r>
            <a:r>
              <a:rPr lang="en-US" sz="1800" dirty="0"/>
              <a:t>A2</a:t>
            </a:r>
            <a:r>
              <a:rPr lang="he-IL" sz="1800" dirty="0"/>
              <a:t> גדלות.</a:t>
            </a:r>
          </a:p>
          <a:p>
            <a:pPr algn="r" rtl="1"/>
            <a:r>
              <a:rPr lang="he-IL" sz="1800" b="1" dirty="0"/>
              <a:t>נימוק: </a:t>
            </a:r>
          </a:p>
          <a:p>
            <a:pPr algn="r" rtl="1"/>
            <a:r>
              <a:rPr lang="he-IL" sz="1800" dirty="0"/>
              <a:t>שני מדי הזרם מודדים עוצמת זרם זהה כיוון שמחוברים בטור.</a:t>
            </a:r>
          </a:p>
          <a:p>
            <a:pPr algn="r" rtl="1"/>
            <a:r>
              <a:rPr lang="he-IL" sz="1800" dirty="0"/>
              <a:t>אורך הנגד משתנה לכן התנגדות המעגל קטנה ולכן עוצמת הזרם גדלה.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66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מעגל משולב – הגדרה ומאפיינים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87298" y="1981868"/>
            <a:ext cx="8239911" cy="1787244"/>
          </a:xfrm>
        </p:spPr>
        <p:txBody>
          <a:bodyPr/>
          <a:lstStyle/>
          <a:p>
            <a:pPr algn="r"/>
            <a:r>
              <a:rPr lang="he-IL" sz="3200" b="1" dirty="0"/>
              <a:t>מעגל משולב </a:t>
            </a:r>
            <a:r>
              <a:rPr lang="he-IL" sz="3200" dirty="0"/>
              <a:t>– מעגל המכיל מספר נגדים המחוברים בשני אופנים- </a:t>
            </a:r>
            <a:r>
              <a:rPr lang="he-IL" sz="3200" b="1" u="sng" dirty="0"/>
              <a:t>הן</a:t>
            </a:r>
            <a:r>
              <a:rPr lang="he-IL" sz="3200" dirty="0"/>
              <a:t> חיבור טורי </a:t>
            </a:r>
            <a:r>
              <a:rPr lang="he-IL" sz="3200" b="1" u="sng" dirty="0"/>
              <a:t>והן</a:t>
            </a:r>
            <a:r>
              <a:rPr lang="he-IL" sz="3200" dirty="0"/>
              <a:t> חיבור מקביל.</a:t>
            </a:r>
          </a:p>
          <a:p>
            <a:pPr algn="r"/>
            <a:r>
              <a:rPr lang="he-IL" sz="3200" b="1" dirty="0"/>
              <a:t>מעגל פשוט </a:t>
            </a:r>
            <a:r>
              <a:rPr lang="he-IL" sz="3200" dirty="0"/>
              <a:t>– מכיל חיבור טורי</a:t>
            </a:r>
            <a:r>
              <a:rPr lang="he-IL" sz="3200" b="1" u="sng" dirty="0"/>
              <a:t> או </a:t>
            </a:r>
            <a:r>
              <a:rPr lang="he-IL" sz="3200" dirty="0"/>
              <a:t>חיבור מקביל.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8550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b="1" dirty="0"/>
              <a:t>קביעה: </a:t>
            </a:r>
            <a:r>
              <a:rPr lang="he-IL" dirty="0"/>
              <a:t>הוריות </a:t>
            </a:r>
            <a:r>
              <a:rPr lang="en-US" dirty="0"/>
              <a:t>A1</a:t>
            </a:r>
            <a:r>
              <a:rPr lang="he-IL" dirty="0"/>
              <a:t> ו-</a:t>
            </a:r>
            <a:r>
              <a:rPr lang="en-US" dirty="0"/>
              <a:t>A2</a:t>
            </a:r>
            <a:r>
              <a:rPr lang="he-IL" dirty="0"/>
              <a:t> גדלות.</a:t>
            </a:r>
          </a:p>
          <a:p>
            <a:pPr algn="r"/>
            <a:r>
              <a:rPr lang="he-IL" b="1" dirty="0"/>
              <a:t>נימוק: </a:t>
            </a:r>
          </a:p>
          <a:p>
            <a:pPr algn="r"/>
            <a:r>
              <a:rPr lang="he-IL" dirty="0"/>
              <a:t>שני מדי הזרם מודדים עוצמת זרם זהה כיוון שמחוברים בטור.</a:t>
            </a:r>
          </a:p>
          <a:p>
            <a:pPr algn="r"/>
            <a:r>
              <a:rPr lang="he-IL" dirty="0"/>
              <a:t>אורך הנגד משתנה לכן התנגדות המעגל קטנה ולכן עוצמת הזרם גדלה.</a:t>
            </a:r>
            <a:endParaRPr lang="en-US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839629" y="497343"/>
            <a:ext cx="3681564" cy="558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/>
              <a:t>בגרות קיץ תשע"ה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3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תשע"ה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61" y="1253304"/>
            <a:ext cx="5183037" cy="298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76732" y="1428353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Gloucester MT Extra Condensed" panose="02030808020601010101" pitchFamily="18" charset="0"/>
              </a:rPr>
              <a:t>IA</a:t>
            </a:r>
            <a:r>
              <a:rPr lang="en-US" sz="2400" baseline="-25000" dirty="0">
                <a:latin typeface="Gloucester MT Extra Condensed" panose="02030808020601010101" pitchFamily="18" charset="0"/>
              </a:rPr>
              <a:t>1</a:t>
            </a:r>
            <a:r>
              <a:rPr lang="en-US" sz="2400" dirty="0">
                <a:latin typeface="Gloucester MT Extra Condensed" panose="02030808020601010101" pitchFamily="18" charset="0"/>
              </a:rPr>
              <a:t>&gt;IA</a:t>
            </a:r>
            <a:r>
              <a:rPr lang="en-US" sz="2400" baseline="-25000" dirty="0">
                <a:latin typeface="Gloucester MT Extra Condensed" panose="02030808020601010101" pitchFamily="18" charset="0"/>
              </a:rPr>
              <a:t>2</a:t>
            </a:r>
          </a:p>
          <a:p>
            <a:pPr algn="r"/>
            <a:endParaRPr lang="en-US" sz="2400" baseline="-25000" dirty="0">
              <a:latin typeface="Gloucester MT Extra Condensed" panose="02030808020601010101" pitchFamily="18" charset="0"/>
            </a:endParaRPr>
          </a:p>
          <a:p>
            <a:pPr algn="r"/>
            <a:r>
              <a:rPr lang="he-IL" sz="2400" baseline="-25000" dirty="0">
                <a:latin typeface="Gloucester MT Extra Condensed" panose="02030808020601010101" pitchFamily="18" charset="0"/>
              </a:rPr>
              <a:t> </a:t>
            </a:r>
            <a:r>
              <a:rPr lang="he-IL" sz="2400" dirty="0">
                <a:latin typeface="Gloucester MT Extra Condensed" panose="02030808020601010101" pitchFamily="18" charset="0"/>
              </a:rPr>
              <a:t>אמפרמטר מספר 1 מודד את עוצמת הזרם הכללית</a:t>
            </a:r>
          </a:p>
          <a:p>
            <a:pPr algn="r"/>
            <a:r>
              <a:rPr lang="he-IL" sz="2400" dirty="0">
                <a:latin typeface="Gloucester MT Extra Condensed" panose="02030808020601010101" pitchFamily="18" charset="0"/>
              </a:rPr>
              <a:t>אמפרמטר מספר 2 מודד את עוצמת הזרם באחד הענפים </a:t>
            </a:r>
            <a:endParaRPr lang="en-US" sz="2400" dirty="0">
              <a:latin typeface="Gloucester MT Extra Condensed" panose="02030808020601010101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961" y="4402951"/>
            <a:ext cx="432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/>
              <a:t>הסעיפים אשר לא מוצג עבורם פתרון עוסקים באנרגיה חשמלית שאותה נלמד בפרק הבא....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2776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בגרות קיץ תשע"ה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8547" y="1446610"/>
            <a:ext cx="7704652" cy="2649605"/>
          </a:xfrm>
        </p:spPr>
        <p:txBody>
          <a:bodyPr/>
          <a:lstStyle/>
          <a:p>
            <a:endParaRPr lang="en-US" dirty="0">
              <a:latin typeface="Gloucester MT Extra Condensed" panose="02030808020601010101" pitchFamily="18" charset="0"/>
            </a:endParaRPr>
          </a:p>
          <a:p>
            <a:r>
              <a:rPr lang="en-US" dirty="0">
                <a:latin typeface="Gloucester MT Extra Condensed" panose="02030808020601010101" pitchFamily="18" charset="0"/>
              </a:rPr>
              <a:t>IA</a:t>
            </a:r>
            <a:r>
              <a:rPr lang="en-US" baseline="-25000" dirty="0">
                <a:latin typeface="Gloucester MT Extra Condensed" panose="02030808020601010101" pitchFamily="18" charset="0"/>
              </a:rPr>
              <a:t>1</a:t>
            </a:r>
            <a:r>
              <a:rPr lang="en-US" dirty="0">
                <a:latin typeface="Gloucester MT Extra Condensed" panose="02030808020601010101" pitchFamily="18" charset="0"/>
              </a:rPr>
              <a:t>&gt;IA</a:t>
            </a:r>
            <a:r>
              <a:rPr lang="en-US" baseline="-25000" dirty="0">
                <a:latin typeface="Gloucester MT Extra Condensed" panose="02030808020601010101" pitchFamily="18" charset="0"/>
              </a:rPr>
              <a:t>2</a:t>
            </a:r>
          </a:p>
          <a:p>
            <a:pPr algn="r"/>
            <a:endParaRPr lang="en-US" baseline="-25000" dirty="0">
              <a:latin typeface="Gloucester MT Extra Condensed" panose="02030808020601010101" pitchFamily="18" charset="0"/>
            </a:endParaRPr>
          </a:p>
          <a:p>
            <a:pPr algn="r"/>
            <a:r>
              <a:rPr lang="he-IL" baseline="-25000" dirty="0">
                <a:latin typeface="Gloucester MT Extra Condensed" panose="02030808020601010101" pitchFamily="18" charset="0"/>
              </a:rPr>
              <a:t> </a:t>
            </a:r>
            <a:r>
              <a:rPr lang="he-IL" dirty="0">
                <a:latin typeface="Gloucester MT Extra Condensed" panose="02030808020601010101" pitchFamily="18" charset="0"/>
              </a:rPr>
              <a:t>אמפרמטר מספר 1 מודד את עוצמת הזרם הכללית</a:t>
            </a:r>
          </a:p>
          <a:p>
            <a:pPr algn="r"/>
            <a:r>
              <a:rPr lang="he-IL" dirty="0">
                <a:latin typeface="Gloucester MT Extra Condensed" panose="02030808020601010101" pitchFamily="18" charset="0"/>
              </a:rPr>
              <a:t>אמפרמטר מספר 2 מודד את עוצמת הזרם באחד הענפים </a:t>
            </a:r>
            <a:endParaRPr lang="en-US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48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title"/>
          </p:nvPr>
        </p:nvSpPr>
        <p:spPr>
          <a:xfrm>
            <a:off x="2311193" y="497344"/>
            <a:ext cx="6210000" cy="5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משימה לסיכום השיעור</a:t>
            </a: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5" name="Google Shape;275;p27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מלבן 3"/>
          <p:cNvSpPr/>
          <p:nvPr/>
        </p:nvSpPr>
        <p:spPr>
          <a:xfrm>
            <a:off x="3532857" y="1171811"/>
            <a:ext cx="35205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בגרות בפיזיקה קיץ תשע"ג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17905" t="40597" r="31891"/>
          <a:stretch/>
        </p:blipFill>
        <p:spPr>
          <a:xfrm>
            <a:off x="68700" y="1295199"/>
            <a:ext cx="2749593" cy="2217728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5" name="קבוצה 4"/>
          <p:cNvGrpSpPr/>
          <p:nvPr/>
        </p:nvGrpSpPr>
        <p:grpSpPr>
          <a:xfrm>
            <a:off x="3202745" y="1770753"/>
            <a:ext cx="5666927" cy="1595699"/>
            <a:chOff x="3202745" y="1770753"/>
            <a:chExt cx="5666927" cy="1595699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3"/>
            <a:srcRect b="58692"/>
            <a:stretch/>
          </p:blipFill>
          <p:spPr>
            <a:xfrm>
              <a:off x="3202745" y="1770753"/>
              <a:ext cx="5666927" cy="1595699"/>
            </a:xfrm>
            <a:prstGeom prst="rect">
              <a:avLst/>
            </a:prstGeom>
          </p:spPr>
        </p:pic>
        <p:sp>
          <p:nvSpPr>
            <p:cNvPr id="2" name="מלבן 1"/>
            <p:cNvSpPr/>
            <p:nvPr/>
          </p:nvSpPr>
          <p:spPr>
            <a:xfrm>
              <a:off x="5006820" y="3235569"/>
              <a:ext cx="338903" cy="130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856281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לסיכום שעור - המשך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426" y="1352381"/>
            <a:ext cx="4815005" cy="29757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17905" t="40597" r="31891"/>
          <a:stretch/>
        </p:blipFill>
        <p:spPr>
          <a:xfrm>
            <a:off x="580253" y="1295199"/>
            <a:ext cx="2749593" cy="221772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88008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/>
          <p:nvPr/>
        </p:nvSpPr>
        <p:spPr>
          <a:xfrm>
            <a:off x="1689650" y="1868777"/>
            <a:ext cx="5764800" cy="1432800"/>
          </a:xfrm>
          <a:prstGeom prst="rect">
            <a:avLst/>
          </a:prstGeom>
          <a:solidFill>
            <a:srgbClr val="1152C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x-none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שהשתתפתם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x-none"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בשיעור</a:t>
            </a:r>
            <a:endParaRPr sz="4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259075" y="3110675"/>
            <a:ext cx="2078400" cy="11217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28"/>
          <p:cNvCxnSpPr/>
          <p:nvPr/>
        </p:nvCxnSpPr>
        <p:spPr>
          <a:xfrm>
            <a:off x="68700" y="4341225"/>
            <a:ext cx="90753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3610" y="118946"/>
            <a:ext cx="7517583" cy="713678"/>
          </a:xfrm>
        </p:spPr>
        <p:txBody>
          <a:bodyPr/>
          <a:lstStyle/>
          <a:p>
            <a:r>
              <a:rPr lang="he-IL" dirty="0"/>
              <a:t>דרכי פעולה לפתרון תרגילים של מעגלים משולבים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79141" y="1446610"/>
            <a:ext cx="8348547" cy="620083"/>
          </a:xfrm>
        </p:spPr>
        <p:txBody>
          <a:bodyPr/>
          <a:lstStyle/>
          <a:p>
            <a:pPr marL="228600" indent="0" algn="r"/>
            <a:r>
              <a:rPr lang="he-IL" b="1" dirty="0"/>
              <a:t>עקרון פעולה </a:t>
            </a:r>
            <a:r>
              <a:rPr lang="he-IL" dirty="0"/>
              <a:t>-מציאת ההתנגדות השקולה לחישוב מתחים וזרמים.</a:t>
            </a:r>
          </a:p>
          <a:p>
            <a:pPr marL="228600" indent="0" algn="r"/>
            <a:endParaRPr lang="he-IL" dirty="0"/>
          </a:p>
          <a:p>
            <a:pPr marL="228600" indent="0" algn="r"/>
            <a:r>
              <a:rPr lang="he-IL" dirty="0"/>
              <a:t>החלפת קבוצת הנגדים (טור/מקביל) בנגד שקול.</a:t>
            </a:r>
          </a:p>
          <a:p>
            <a:pPr marL="742950" indent="-514350" algn="r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חץ מעוקל ימינה 3"/>
          <p:cNvSpPr/>
          <p:nvPr/>
        </p:nvSpPr>
        <p:spPr>
          <a:xfrm>
            <a:off x="2378926" y="2914185"/>
            <a:ext cx="862361" cy="9367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9970" y="3479180"/>
            <a:ext cx="257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קבלת מעגל פשוט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4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להתרת תרגילים של מעגל משולב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50380" y="1349966"/>
            <a:ext cx="6946369" cy="3303810"/>
          </a:xfrm>
        </p:spPr>
        <p:txBody>
          <a:bodyPr/>
          <a:lstStyle/>
          <a:p>
            <a:pPr algn="r">
              <a:defRPr/>
            </a:pPr>
            <a:r>
              <a:rPr lang="he-IL" dirty="0"/>
              <a:t>נתון מעגל חשמלי המורכב משלושה נגדים ומקור מתח</a:t>
            </a:r>
            <a:endParaRPr lang="en-US" dirty="0"/>
          </a:p>
          <a:p>
            <a:pPr algn="r">
              <a:defRPr/>
            </a:pPr>
            <a:r>
              <a:rPr lang="he-IL" dirty="0"/>
              <a:t> </a:t>
            </a:r>
          </a:p>
          <a:p>
            <a:pPr algn="r">
              <a:defRPr/>
            </a:pPr>
            <a:endParaRPr lang="he-IL" dirty="0"/>
          </a:p>
          <a:p>
            <a:pPr algn="r">
              <a:defRPr/>
            </a:pPr>
            <a:endParaRPr lang="he-IL" dirty="0"/>
          </a:p>
          <a:p>
            <a:pPr algn="r">
              <a:defRPr/>
            </a:pPr>
            <a:endParaRPr lang="en-US" dirty="0"/>
          </a:p>
          <a:p>
            <a:pPr algn="r">
              <a:defRPr/>
            </a:pPr>
            <a:r>
              <a:rPr lang="he-IL" dirty="0"/>
              <a:t>א. מהי ההתנגדות השקולה בין הנקודות </a:t>
            </a:r>
            <a:r>
              <a:rPr lang="en-US" dirty="0"/>
              <a:t>a</a:t>
            </a:r>
            <a:r>
              <a:rPr lang="he-IL" dirty="0"/>
              <a:t>  ו- </a:t>
            </a:r>
            <a:r>
              <a:rPr lang="en-US" dirty="0"/>
              <a:t>b</a:t>
            </a:r>
            <a:r>
              <a:rPr lang="he-IL" dirty="0"/>
              <a:t>?</a:t>
            </a:r>
            <a:endParaRPr lang="en-US" dirty="0"/>
          </a:p>
          <a:p>
            <a:pPr algn="r">
              <a:defRPr/>
            </a:pPr>
            <a:r>
              <a:rPr lang="he-IL" dirty="0"/>
              <a:t>ב. מהו הזרם החשמלי העובר דרך כל נגד?</a:t>
            </a:r>
            <a:endParaRPr lang="en-US" dirty="0"/>
          </a:p>
          <a:p>
            <a:pPr algn="r">
              <a:defRPr/>
            </a:pPr>
            <a:endParaRPr lang="en-US" dirty="0"/>
          </a:p>
          <a:p>
            <a:pPr algn="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9283" y="1913480"/>
            <a:ext cx="2768561" cy="181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483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7017" y="1305361"/>
            <a:ext cx="7179469" cy="2883694"/>
          </a:xfrm>
        </p:spPr>
        <p:txBody>
          <a:bodyPr/>
          <a:lstStyle/>
          <a:p>
            <a:pPr algn="r"/>
            <a:r>
              <a:rPr lang="he-IL" b="1" dirty="0"/>
              <a:t>שלב א'</a:t>
            </a:r>
          </a:p>
          <a:p>
            <a:pPr algn="r"/>
            <a:r>
              <a:rPr lang="he-IL" dirty="0"/>
              <a:t>שני הנגדים                  מחוברים במקביל לכן התנגדותם השקולה</a:t>
            </a:r>
            <a:endParaRPr lang="en-US" dirty="0"/>
          </a:p>
        </p:txBody>
      </p:sp>
      <p:pic>
        <p:nvPicPr>
          <p:cNvPr id="5" name="Image 6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0200" y="1751021"/>
            <a:ext cx="1156397" cy="645025"/>
          </a:xfrm>
          <a:prstGeom prst="rect"/>
        </p:spPr>
      </p:pic>
      <p:pic>
        <p:nvPicPr>
          <p:cNvPr id="6" name="Image 9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0105" y="2256231"/>
            <a:ext cx="2494079" cy="981953"/>
          </a:xfrm>
          <a:prstGeom prst="rect"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8523" y="3267675"/>
            <a:ext cx="4396456" cy="13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1680117" y="354491"/>
            <a:ext cx="6346704" cy="651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סעיף א' התרת תרגילים של מעגל משולב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80246" y="2404135"/>
                <a:ext cx="1604542" cy="72289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e-IL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��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46" y="2404135"/>
                <a:ext cx="1604542" cy="722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חץ ימינה 3"/>
          <p:cNvSpPr/>
          <p:nvPr/>
        </p:nvSpPr>
        <p:spPr>
          <a:xfrm>
            <a:off x="3337880" y="2634495"/>
            <a:ext cx="543524" cy="262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752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הנגד         מחובר בטור לנגד השקול          ולכן ההתנגדות השקולה </a:t>
            </a:r>
            <a:endParaRPr lang="en-US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086494" y="385831"/>
            <a:ext cx="6346704" cy="651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/>
              <a:t>סעיף א' להתרת תרגילים של מעגל משולב</a:t>
            </a:r>
            <a:endParaRPr lang="en-US" dirty="0"/>
          </a:p>
        </p:txBody>
      </p:sp>
      <p:pic>
        <p:nvPicPr>
          <p:cNvPr id="5" name="Image 5"/>
          <p:cNvPicPr>
            <a:picLocks noChangeAspect="true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765" y="1446610"/>
            <a:ext cx="508000" cy="581025"/>
          </a:xfrm>
          <a:prstGeom prst="rect"/>
        </p:spPr>
      </p:pic>
      <p:pic>
        <p:nvPicPr>
          <p:cNvPr id="6" name="Image 8"/>
          <p:cNvPicPr>
            <a:picLocks noChangeAspect="true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2868" y="1366441"/>
            <a:ext cx="713678" cy="715210"/>
          </a:xfrm>
          <a:prstGeom prst="rect"/>
        </p:spPr>
      </p:pic>
      <p:pic>
        <p:nvPicPr>
          <p:cNvPr id="7" name="Image 11"/>
          <p:cNvPicPr>
            <a:picLocks noChangeAspect="true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0966" y="1913791"/>
            <a:ext cx="2698594" cy="654952"/>
          </a:xfrm>
          <a:prstGeom prst="rect"/>
        </p:spPr>
      </p:pic>
      <p:pic>
        <p:nvPicPr>
          <p:cNvPr id="8" name="Picture 4" descr="image011"/>
          <p:cNvPicPr>
            <a:picLocks noChangeAspect="1" noChangeArrowheads="1"/>
          </p:cNvPicPr>
          <p:nvPr/>
        </p:nvPicPr>
        <p:blipFill>
          <a:blip r:embed="rId9"/>
          <a:srcRect l="41628" b="61168"/>
          <a:stretch>
            <a:fillRect/>
          </a:stretch>
        </p:blipFill>
        <p:spPr bwMode="auto">
          <a:xfrm>
            <a:off x="2086494" y="2548832"/>
            <a:ext cx="5914110" cy="209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16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9259" y="394010"/>
            <a:ext cx="6461934" cy="643334"/>
          </a:xfrm>
        </p:spPr>
        <p:txBody>
          <a:bodyPr/>
          <a:lstStyle/>
          <a:p>
            <a:r>
              <a:rPr lang="he-IL" dirty="0"/>
              <a:t>סעיף ב' להתרת תרגילים של מעגל משולב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טקסט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e-IL" dirty="0"/>
                  <a:t>חישוב עוצמת הזרם בהסתמך על ההתנגדות השקולה שמצאנו בסעיף א' בעזרת חוק </a:t>
                </a:r>
                <a:r>
                  <a:rPr lang="he-IL" dirty="0" err="1"/>
                  <a:t>אוהם</a:t>
                </a:r>
                <a:r>
                  <a:rPr lang="he-IL" dirty="0"/>
                  <a:t>:</a:t>
                </a:r>
                <a:endParaRPr lang="en-US" dirty="0"/>
              </a:p>
              <a:p>
                <a:r>
                  <a:rPr lang="en-US" dirty="0">
                    <a:latin typeface="Bernard MT Condensed" panose="02050806060905020404" pitchFamily="18" charset="0"/>
                  </a:rPr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�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�</m:t>
                        </m:r>
                      </m:den>
                    </m:f>
                  </m:oMath>
                </a14:m>
                <a:endParaRPr lang="en-US" b="1" dirty="0"/>
              </a:p>
              <a:p>
                <a:r>
                  <a:rPr lang="en-US" b="1" dirty="0">
                    <a:latin typeface="Bernard MT Condensed" panose="02050806060905020404" pitchFamily="18" charset="0"/>
                  </a:rPr>
                  <a:t>3 A</a:t>
                </a:r>
                <a:r>
                  <a:rPr lang="he-IL" b="1" dirty="0">
                    <a:latin typeface="Bernard MT Condensed" panose="02050806060905020404" pitchFamily="18" charset="0"/>
                  </a:rPr>
                  <a:t>=</a:t>
                </a:r>
                <a:r>
                  <a:rPr lang="en-US" b="1" dirty="0">
                    <a:latin typeface="Bernard MT Condensed" panose="02050806060905020404" pitchFamily="18" charset="0"/>
                  </a:rPr>
                  <a:t>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 b="1" i="0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 b="1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b="1" dirty="0">
                  <a:latin typeface="Bernard MT Condensed" panose="020508060609050204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טקס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 descr="image011"/>
          <p:cNvPicPr>
            <a:picLocks noChangeAspect="1" noChangeArrowheads="1"/>
          </p:cNvPicPr>
          <p:nvPr/>
        </p:nvPicPr>
        <p:blipFill>
          <a:blip r:embed="rId3"/>
          <a:srcRect l="79546" t="48109" b="14687"/>
          <a:stretch>
            <a:fillRect/>
          </a:stretch>
        </p:blipFill>
        <p:spPr bwMode="auto">
          <a:xfrm>
            <a:off x="5838681" y="2403591"/>
            <a:ext cx="2274849" cy="22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676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itaBavir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FEF1BB"/>
      </a:hlink>
      <a:folHlink>
        <a:srgbClr val="6D6E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966</Words>
  <Application>Microsoft Office PowerPoint</Application>
  <PresentationFormat>‫הצגה על המסך (16:9)</PresentationFormat>
  <Paragraphs>174</Paragraphs>
  <Slides>45</Slides>
  <Notes>11</Notes>
  <HiddenSlides>2</HiddenSlides>
  <MMClips>0</MMClips>
  <ScaleCrop>false</ScaleCrop>
  <HeadingPairs>
    <vt:vector size="8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5" baseType="lpstr">
      <vt:lpstr>Arial</vt:lpstr>
      <vt:lpstr>Arial Black</vt:lpstr>
      <vt:lpstr>Bernard MT Condensed</vt:lpstr>
      <vt:lpstr>Calibri</vt:lpstr>
      <vt:lpstr>Cambria Math</vt:lpstr>
      <vt:lpstr>Comic Sans MS</vt:lpstr>
      <vt:lpstr>Gloucester MT Extra Condensed</vt:lpstr>
      <vt:lpstr>Times New Roman</vt:lpstr>
      <vt:lpstr>Office Theme</vt:lpstr>
      <vt:lpstr>Equation</vt:lpstr>
      <vt:lpstr>מצגת של PowerPoint‏</vt:lpstr>
      <vt:lpstr>מצגת של PowerPoint‏</vt:lpstr>
      <vt:lpstr>נושאי השיעור  - מעגלים משולבים – מאפיינים ופתרון תרגילים</vt:lpstr>
      <vt:lpstr>מעגל משולב – הגדרה ומאפיינים</vt:lpstr>
      <vt:lpstr>דרכי פעולה לפתרון תרגילים של מעגלים משולבים</vt:lpstr>
      <vt:lpstr>דוגמא להתרת תרגילים של מעגל משולב</vt:lpstr>
      <vt:lpstr>מצגת של PowerPoint‏</vt:lpstr>
      <vt:lpstr>מצגת של PowerPoint‏</vt:lpstr>
      <vt:lpstr>סעיף ב' להתרת תרגילים של מעגל משולב</vt:lpstr>
      <vt:lpstr>סעיף ב' להתרת תרגילים של מעגל משולב</vt:lpstr>
      <vt:lpstr>חישוב עוצמות הזרם של הנגדים במעגל מקביל</vt:lpstr>
      <vt:lpstr>מצגת של PowerPoint‏</vt:lpstr>
      <vt:lpstr>מצגת של PowerPoint‏</vt:lpstr>
      <vt:lpstr>קופצים למים – בגרות קיץ תשע"ד</vt:lpstr>
      <vt:lpstr>בגרות קיץ תשע"ד</vt:lpstr>
      <vt:lpstr>בגרות קיץ תשע"ד</vt:lpstr>
      <vt:lpstr>בגרות קיץ תשע"ד</vt:lpstr>
      <vt:lpstr>מצגת של PowerPoint‏</vt:lpstr>
      <vt:lpstr>בגרות קיץ תשע"ד</vt:lpstr>
      <vt:lpstr>בגרות קיץ תשע"ד</vt:lpstr>
      <vt:lpstr>חלק ב': קצר ועומס יתר</vt:lpstr>
      <vt:lpstr>קצר</vt:lpstr>
      <vt:lpstr>עומס יתר</vt:lpstr>
      <vt:lpstr>נתיך ומפסק אוטומטי</vt:lpstr>
      <vt:lpstr>רשת החשמל הביתית</vt:lpstr>
      <vt:lpstr>משימה לסיכום השיעור</vt:lpstr>
      <vt:lpstr>מצגת של PowerPoint‏</vt:lpstr>
      <vt:lpstr>מוזמנים לעבור לחלק ב'</vt:lpstr>
      <vt:lpstr>מצגת של PowerPoint‏</vt:lpstr>
      <vt:lpstr>מטרות השיעור  - מעגלים משולבים</vt:lpstr>
      <vt:lpstr>פוטנציומטר – עקרונות ומאפיינים</vt:lpstr>
      <vt:lpstr>ריאוסטט – עקרונות ומאפיינים</vt:lpstr>
      <vt:lpstr>מצגת של PowerPoint‏</vt:lpstr>
      <vt:lpstr>חיבור ריאוסטטי וחיבור פוטנציומטרי</vt:lpstr>
      <vt:lpstr>התרת תרגילים </vt:lpstr>
      <vt:lpstr>התרת תרגילים</vt:lpstr>
      <vt:lpstr>התרת תרגילים</vt:lpstr>
      <vt:lpstr>בגרות קיץ תשע"ה</vt:lpstr>
      <vt:lpstr>בגרות קיץ תשע"ה</vt:lpstr>
      <vt:lpstr>מצגת של PowerPoint‏</vt:lpstr>
      <vt:lpstr>בגרות קיץ תשע"ה</vt:lpstr>
      <vt:lpstr>בגרות קיץ תשע"ה</vt:lpstr>
      <vt:lpstr>משימה לסיכום השיעור</vt:lpstr>
      <vt:lpstr>משימה לסיכום שעור - המשך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Moran Klein Peleg</dc:creator>
  <cp:lastModifiedBy>AVI</cp:lastModifiedBy>
  <cp:revision>56</cp:revision>
  <dcterms:modified xsi:type="dcterms:W3CDTF">2020-05-05T16:04:56Z</dcterms:modified>
</cp:coreProperties>
</file>